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84" r:id="rId3"/>
    <p:sldId id="292" r:id="rId4"/>
    <p:sldId id="259" r:id="rId5"/>
    <p:sldId id="258" r:id="rId6"/>
    <p:sldId id="285" r:id="rId7"/>
    <p:sldId id="286" r:id="rId8"/>
    <p:sldId id="287" r:id="rId9"/>
    <p:sldId id="291" r:id="rId10"/>
    <p:sldId id="266" r:id="rId11"/>
    <p:sldId id="267" r:id="rId12"/>
    <p:sldId id="268" r:id="rId13"/>
    <p:sldId id="280" r:id="rId14"/>
    <p:sldId id="269" r:id="rId15"/>
    <p:sldId id="281" r:id="rId16"/>
    <p:sldId id="270" r:id="rId17"/>
    <p:sldId id="272" r:id="rId18"/>
    <p:sldId id="271" r:id="rId19"/>
    <p:sldId id="282" r:id="rId20"/>
    <p:sldId id="278"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CC66"/>
    <a:srgbClr val="66FF33"/>
    <a:srgbClr val="66CCFF"/>
    <a:srgbClr val="CCFF99"/>
    <a:srgbClr val="CCFF66"/>
    <a:srgbClr val="66FF99"/>
    <a:srgbClr val="99FF66"/>
    <a:srgbClr val="CC0066"/>
    <a:srgbClr val="99FFCC"/>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9" d="100"/>
          <a:sy n="59" d="100"/>
        </p:scale>
        <p:origin x="-159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BB3AC-A445-4518-94C7-2AB66A8D6973}" type="datetimeFigureOut">
              <a:rPr lang="tr-TR" smtClean="0"/>
              <a:pPr/>
              <a:t>01.09.2016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741AE-9237-42B4-99A4-22ACBF01A1C6}"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B4741AE-9237-42B4-99A4-22ACBF01A1C6}"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Dikdörtgen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Dikdörtgen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Dikdörtgen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Dikdörtgen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Dikdörtgen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Yuvarlatılmış Dikdörtgen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Yuvarlatılmış Dikdörtgen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Dikdörtgen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6705600" y="4206240"/>
            <a:ext cx="960120" cy="457200"/>
          </a:xfrm>
        </p:spPr>
        <p:txBody>
          <a:bodyPr/>
          <a:lstStyle/>
          <a:p>
            <a:fld id="{A23720DD-5B6D-40BF-8493-A6B52D484E6B}" type="datetimeFigureOut">
              <a:rPr lang="tr-TR" smtClean="0"/>
              <a:pPr/>
              <a:t>01.09.2016</a:t>
            </a:fld>
            <a:endParaRPr lang="tr-TR"/>
          </a:p>
        </p:txBody>
      </p:sp>
      <p:sp>
        <p:nvSpPr>
          <p:cNvPr id="17" name="Altbilgi Yer Tutucusu 16"/>
          <p:cNvSpPr>
            <a:spLocks noGrp="1"/>
          </p:cNvSpPr>
          <p:nvPr>
            <p:ph type="ftr" sz="quarter" idx="11"/>
          </p:nvPr>
        </p:nvSpPr>
        <p:spPr>
          <a:xfrm>
            <a:off x="5410200" y="4205288"/>
            <a:ext cx="1295400" cy="457200"/>
          </a:xfrm>
        </p:spPr>
        <p:txBody>
          <a:bodyPr/>
          <a:lstStyle/>
          <a:p>
            <a:endParaRPr lang="tr-TR"/>
          </a:p>
        </p:txBody>
      </p:sp>
      <p:sp>
        <p:nvSpPr>
          <p:cNvPr id="29" name="Slayt Numarası Yer Tutucus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01.09.2016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01.09.2016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01.09.2016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01.09.2016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01.09.2016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Veri Yer Tutucusu 25"/>
          <p:cNvSpPr>
            <a:spLocks noGrp="1"/>
          </p:cNvSpPr>
          <p:nvPr>
            <p:ph type="dt" sz="half" idx="10"/>
          </p:nvPr>
        </p:nvSpPr>
        <p:spPr/>
        <p:txBody>
          <a:bodyPr rtlCol="0"/>
          <a:lstStyle/>
          <a:p>
            <a:fld id="{A23720DD-5B6D-40BF-8493-A6B52D484E6B}" type="datetimeFigureOut">
              <a:rPr lang="tr-TR" smtClean="0"/>
              <a:pPr/>
              <a:t>01.09.2016</a:t>
            </a:fld>
            <a:endParaRPr lang="tr-TR"/>
          </a:p>
        </p:txBody>
      </p:sp>
      <p:sp>
        <p:nvSpPr>
          <p:cNvPr id="27" name="Slayt Numarası Yer Tutucusu 26"/>
          <p:cNvSpPr>
            <a:spLocks noGrp="1"/>
          </p:cNvSpPr>
          <p:nvPr>
            <p:ph type="sldNum" sz="quarter" idx="11"/>
          </p:nvPr>
        </p:nvSpPr>
        <p:spPr/>
        <p:txBody>
          <a:bodyPr rtlCol="0"/>
          <a:lstStyle/>
          <a:p>
            <a:fld id="{F302176B-0E47-46AC-8F43-DAB4B8A37D06}" type="slidenum">
              <a:rPr lang="tr-TR" smtClean="0"/>
              <a:pPr/>
              <a:t>‹#›</a:t>
            </a:fld>
            <a:endParaRPr lang="tr-TR"/>
          </a:p>
        </p:txBody>
      </p:sp>
      <p:sp>
        <p:nvSpPr>
          <p:cNvPr id="28" name="Altbilgi Yer Tutucusu 27"/>
          <p:cNvSpPr>
            <a:spLocks noGrp="1"/>
          </p:cNvSpPr>
          <p:nvPr>
            <p:ph type="ftr" sz="quarter" idx="12"/>
          </p:nvPr>
        </p:nvSpPr>
        <p:spPr/>
        <p:txBody>
          <a:bodyPr rtlCol="0"/>
          <a:lstStyle/>
          <a:p>
            <a:endParaRPr lang="tr-T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a:xfrm>
            <a:off x="6583680" y="612648"/>
            <a:ext cx="957264" cy="457200"/>
          </a:xfrm>
        </p:spPr>
        <p:txBody>
          <a:bodyPr/>
          <a:lstStyle/>
          <a:p>
            <a:fld id="{A23720DD-5B6D-40BF-8493-A6B52D484E6B}" type="datetimeFigureOut">
              <a:rPr lang="tr-TR" smtClean="0"/>
              <a:pPr/>
              <a:t>01.09.2016</a:t>
            </a:fld>
            <a:endParaRPr lang="tr-TR"/>
          </a:p>
        </p:txBody>
      </p:sp>
      <p:sp>
        <p:nvSpPr>
          <p:cNvPr id="4" name="Altbilgi Yer Tutucusu 3"/>
          <p:cNvSpPr>
            <a:spLocks noGrp="1"/>
          </p:cNvSpPr>
          <p:nvPr>
            <p:ph type="ftr" sz="quarter" idx="11"/>
          </p:nvPr>
        </p:nvSpPr>
        <p:spPr>
          <a:xfrm>
            <a:off x="5257800" y="612648"/>
            <a:ext cx="1325880" cy="457200"/>
          </a:xfrm>
        </p:spPr>
        <p:txBody>
          <a:bodyPr/>
          <a:lstStyle/>
          <a:p>
            <a:endParaRPr lang="tr-TR"/>
          </a:p>
        </p:txBody>
      </p:sp>
      <p:sp>
        <p:nvSpPr>
          <p:cNvPr id="5" name="Slayt Numarası Yer Tutucusu 4"/>
          <p:cNvSpPr>
            <a:spLocks noGrp="1"/>
          </p:cNvSpPr>
          <p:nvPr>
            <p:ph type="sldNum" sz="quarter" idx="12"/>
          </p:nvPr>
        </p:nvSpPr>
        <p:spPr>
          <a:xfrm>
            <a:off x="8174736" y="2272"/>
            <a:ext cx="762000" cy="365760"/>
          </a:xfrm>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01.09.2016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01.09.2016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01.09.2016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8" name="Dikdörtgen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Dikdörtgen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Dikdörtgen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Dikdörtgen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Dikdörtgen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Yuvarlatılmış Dikdörtgen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Yuvarlatılmış Dikdörtgen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Dikdörtgen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Dikdörtgen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Dikdörtgen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Dikdörtgen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Dikdörtgen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Dikdörtgen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Başlık Yer Tutucusu 21"/>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23720DD-5B6D-40BF-8493-A6B52D484E6B}" type="datetimeFigureOut">
              <a:rPr lang="tr-TR" smtClean="0"/>
              <a:pPr/>
              <a:t>01.09.2016</a:t>
            </a:fld>
            <a:endParaRPr lang="tr-TR"/>
          </a:p>
        </p:txBody>
      </p:sp>
      <p:sp>
        <p:nvSpPr>
          <p:cNvPr id="3" name="Altbilgi Yer Tutucusu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Slayt Numarası Yer Tutucus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xml"/><Relationship Id="rId7" Type="http://schemas.openxmlformats.org/officeDocument/2006/relationships/hyperlink" Target="http://www.google.com.tr/url?sa=i&amp;rct=j&amp;q=&amp;esrc=s&amp;source=images&amp;cd=&amp;cad=rja&amp;uact=8&amp;ved=0ahUKEwjXlJyujMzNAhVGVxQKHcxcA6sQjRwIBw&amp;url=http://www.egitimmedya.com/okul/canakkale/biga/yenicekoy-ilkokulu_27097.html&amp;bvm=bv.125801520,d.d24&amp;psig=AFQjCNGhBcRw8VHtjrxQCA5QMQRyRv6DhQ&amp;ust=1467250487176129" TargetMode="External"/><Relationship Id="rId2" Type="http://schemas.openxmlformats.org/officeDocument/2006/relationships/slideLayout" Target="../slideLayouts/slideLayout1.xml"/><Relationship Id="rId1" Type="http://schemas.openxmlformats.org/officeDocument/2006/relationships/audio" Target="file:///C:\Users\USER\Desktop\&#304;Y&#304;%20&#214;RNEKLER\iyi%20&#246;rnekler%20m&#252;zik.mp3" TargetMode="External"/><Relationship Id="rId6" Type="http://schemas.openxmlformats.org/officeDocument/2006/relationships/image" Target="../media/image3.jpeg"/><Relationship Id="rId11" Type="http://schemas.openxmlformats.org/officeDocument/2006/relationships/image" Target="../media/image6.gif"/><Relationship Id="rId5" Type="http://schemas.openxmlformats.org/officeDocument/2006/relationships/hyperlink" Target="http://www.ogrencigazetesi.com.tr/meb-haberleri-23hk.htm" TargetMode="External"/><Relationship Id="rId10" Type="http://schemas.openxmlformats.org/officeDocument/2006/relationships/hyperlink" Target="https://plus.google.com/111090314101560157834" TargetMode="External"/><Relationship Id="rId4" Type="http://schemas.openxmlformats.org/officeDocument/2006/relationships/image" Target="../media/image2.jpe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www.google.com.tr/url?sa=i&amp;rct=j&amp;q=&amp;esrc=s&amp;source=images&amp;cd=&amp;cad=rja&amp;uact=8&amp;ved=0ahUKEwivnLHLtMzNAhXJ0RQKHX4qBukQjRwIBw&amp;url=http://www.slideshare.net/yoharol2389/para-mgataaaaa&amp;bvm=bv.125801520,d.ZGg&amp;psig=AFQjCNHDPsTAwqaMAict8BDN04R8QfQztg&amp;ust=146726131997331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iN_Y2gtczNAhXJOBQKHankATgQjRwIBw&amp;url=http://www.nisanboard.com/konu/hareketli-i%C5%9F%C4%B1klar-y%C4%B1ld%C4%B1zlar-hareketli-i%C5%9F%C4%B1k-gifleri-hareketli-y%C4%B1ld%C4%B1z-gifleri-animated-stars-gifs.110809/&amp;bvm=bv.125801520,d.ZGg&amp;psig=AFQjCNGjfm655ZhQM2EN4zheb1YWYB3L9Q&amp;ust=1467261493764415"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tr/url?sa=i&amp;rct=j&amp;q=&amp;esrc=s&amp;source=images&amp;cd=&amp;cad=rja&amp;uact=8&amp;ved=0ahUKEwjGnZv41svNAhWN0RoKHTeBAugQjRwIBw&amp;url=https://tr.fotolia.com/id/66943291&amp;psig=AFQjCNE1i0q9GFtWnh3wAKZvtNhmpITdcg&amp;ust=1467236166715821" TargetMode="Externa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s://plus.google.com/11109031410156015783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rot="21224719">
            <a:off x="571472" y="1928802"/>
            <a:ext cx="8172480" cy="1512168"/>
          </a:xfrm>
        </p:spPr>
        <p:txBody>
          <a:bodyPr>
            <a:normAutofit fontScale="90000"/>
          </a:bodyPr>
          <a:lstStyle/>
          <a:p>
            <a:r>
              <a:rPr lang="tr-TR" sz="7200" b="1" dirty="0" smtClean="0">
                <a:latin typeface="Chiller" panose="04020404031007020602" pitchFamily="82" charset="0"/>
              </a:rPr>
              <a:t>YENİCEKÖY İlk/ORTAOKULU</a:t>
            </a:r>
            <a:endParaRPr lang="tr-TR" sz="7200" b="1" dirty="0">
              <a:latin typeface="Chiller" panose="04020404031007020602" pitchFamily="82" charset="0"/>
            </a:endParaRPr>
          </a:p>
        </p:txBody>
      </p:sp>
      <p:pic>
        <p:nvPicPr>
          <p:cNvPr id="1026" name="Picture 2" descr="C:\Users\USER\Desktop\YENİCEKÖY LOGO.jpg"/>
          <p:cNvPicPr>
            <a:picLocks noChangeAspect="1" noChangeArrowheads="1"/>
          </p:cNvPicPr>
          <p:nvPr/>
        </p:nvPicPr>
        <p:blipFill>
          <a:blip r:embed="rId4" cstate="print"/>
          <a:srcRect/>
          <a:stretch>
            <a:fillRect/>
          </a:stretch>
        </p:blipFill>
        <p:spPr bwMode="auto">
          <a:xfrm>
            <a:off x="428596" y="928670"/>
            <a:ext cx="1895440" cy="1785950"/>
          </a:xfrm>
          <a:prstGeom prst="ellipse">
            <a:avLst/>
          </a:prstGeom>
          <a:ln w="63500" cap="rnd">
            <a:solidFill>
              <a:schemeClr val="accent3">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http://www.ogrencigazetesi.com.tr/d/news/7320.jpg">
            <a:hlinkClick r:id="rId5"/>
          </p:cNvPr>
          <p:cNvPicPr>
            <a:picLocks noChangeAspect="1" noChangeArrowheads="1"/>
          </p:cNvPicPr>
          <p:nvPr/>
        </p:nvPicPr>
        <p:blipFill>
          <a:blip r:embed="rId6" cstate="print"/>
          <a:srcRect/>
          <a:stretch>
            <a:fillRect/>
          </a:stretch>
        </p:blipFill>
        <p:spPr bwMode="auto">
          <a:xfrm>
            <a:off x="6929454" y="285728"/>
            <a:ext cx="1771636" cy="178595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angle"/>
            <a:contourClr>
              <a:srgbClr val="333333"/>
            </a:contourClr>
          </a:sp3d>
        </p:spPr>
      </p:pic>
      <p:pic>
        <p:nvPicPr>
          <p:cNvPr id="23556" name="Picture 4" descr="http://bigayenicekoyilkokulu.meb.k12.tr/meb_iys_dosyalar/17/04/753207/resimler/2013_07/k_03172326_dsc_0094_600x327.jpg">
            <a:hlinkClick r:id="rId7"/>
          </p:cNvPr>
          <p:cNvPicPr>
            <a:picLocks noChangeAspect="1" noChangeArrowheads="1"/>
          </p:cNvPicPr>
          <p:nvPr/>
        </p:nvPicPr>
        <p:blipFill>
          <a:blip r:embed="rId8"/>
          <a:srcRect t="11111" b="8332"/>
          <a:stretch>
            <a:fillRect/>
          </a:stretch>
        </p:blipFill>
        <p:spPr bwMode="auto">
          <a:xfrm>
            <a:off x="2571736" y="214290"/>
            <a:ext cx="4114800" cy="20717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oftRound"/>
            <a:contourClr>
              <a:srgbClr val="969696"/>
            </a:contourClr>
          </a:sp3d>
        </p:spPr>
      </p:pic>
      <p:pic>
        <p:nvPicPr>
          <p:cNvPr id="8" name="iyi örnekler müzik.mp3">
            <a:hlinkClick r:id="" action="ppaction://media"/>
          </p:cNvPr>
          <p:cNvPicPr>
            <a:picLocks noRot="1" noChangeAspect="1"/>
          </p:cNvPicPr>
          <p:nvPr>
            <a:audioFile r:link="rId1"/>
          </p:nvPr>
        </p:nvPicPr>
        <p:blipFill>
          <a:blip r:embed="rId9"/>
          <a:stretch>
            <a:fillRect/>
          </a:stretch>
        </p:blipFill>
        <p:spPr>
          <a:xfrm>
            <a:off x="8429652" y="6000768"/>
            <a:ext cx="304800" cy="304800"/>
          </a:xfrm>
          <a:prstGeom prst="rect">
            <a:avLst/>
          </a:prstGeom>
        </p:spPr>
      </p:pic>
      <p:pic>
        <p:nvPicPr>
          <p:cNvPr id="10" name="Picture 2" descr="https://lh3.googleusercontent.com/proxy/hqwX7J1yuepM6IQIH8eZ2Cyl5iuMS0YFcB5jCxF42da6QPhCzNb-rlY7ZNEiidKsMkwExZQvoCzc2z03x34rwRkEejOHQIdAUBJhDnFvNURG5xz_vtJIbXePZ2tn4jg=w426-h237-p">
            <a:hlinkClick r:id="rId10"/>
          </p:cNvPr>
          <p:cNvPicPr>
            <a:picLocks noChangeAspect="1" noChangeArrowheads="1" noCrop="1"/>
          </p:cNvPicPr>
          <p:nvPr/>
        </p:nvPicPr>
        <p:blipFill>
          <a:blip r:embed="rId11"/>
          <a:srcRect/>
          <a:stretch>
            <a:fillRect/>
          </a:stretch>
        </p:blipFill>
        <p:spPr bwMode="auto">
          <a:xfrm rot="4322658">
            <a:off x="6089745" y="3827882"/>
            <a:ext cx="4057650" cy="2257426"/>
          </a:xfrm>
          <a:prstGeom prst="rect">
            <a:avLst/>
          </a:prstGeom>
          <a:noFill/>
        </p:spPr>
      </p:pic>
      <p:sp>
        <p:nvSpPr>
          <p:cNvPr id="9" name="8 Dikdörtgen"/>
          <p:cNvSpPr/>
          <p:nvPr/>
        </p:nvSpPr>
        <p:spPr>
          <a:xfrm rot="21396245">
            <a:off x="1703045" y="4372081"/>
            <a:ext cx="5374601" cy="2185214"/>
          </a:xfrm>
          <a:prstGeom prst="rect">
            <a:avLst/>
          </a:prstGeom>
          <a:solidFill>
            <a:schemeClr val="accent6">
              <a:lumMod val="20000"/>
              <a:lumOff val="80000"/>
            </a:schemeClr>
          </a:solidFill>
          <a:scene3d>
            <a:camera prst="orthographicFront"/>
            <a:lightRig rig="threePt" dir="t"/>
          </a:scene3d>
          <a:sp3d>
            <a:bevelT w="139700" prst="cross"/>
          </a:sp3d>
        </p:spPr>
        <p:txBody>
          <a:bodyPr wrap="square">
            <a:spAutoFit/>
          </a:bodyPr>
          <a:lstStyle/>
          <a:p>
            <a:pPr algn="ctr"/>
            <a:r>
              <a:rPr lang="tr-TR" sz="3600" dirty="0" smtClean="0">
                <a:solidFill>
                  <a:srgbClr val="C00000"/>
                </a:solidFill>
                <a:latin typeface="+mj-lt"/>
              </a:rPr>
              <a:t>    </a:t>
            </a:r>
            <a:r>
              <a:rPr lang="tr-TR" sz="2500" dirty="0" smtClean="0">
                <a:solidFill>
                  <a:schemeClr val="tx1">
                    <a:lumMod val="95000"/>
                    <a:lumOff val="5000"/>
                  </a:schemeClr>
                </a:solidFill>
                <a:latin typeface="+mj-lt"/>
              </a:rPr>
              <a:t>Atık Malzeme Kullanımı ile</a:t>
            </a:r>
          </a:p>
          <a:p>
            <a:pPr algn="ctr"/>
            <a:r>
              <a:rPr lang="tr-TR" sz="2500" dirty="0" smtClean="0">
                <a:solidFill>
                  <a:schemeClr val="tx1">
                    <a:lumMod val="95000"/>
                    <a:lumOff val="5000"/>
                  </a:schemeClr>
                </a:solidFill>
                <a:latin typeface="+mj-lt"/>
              </a:rPr>
              <a:t>       </a:t>
            </a:r>
            <a:r>
              <a:rPr lang="tr-TR" sz="2500" dirty="0" smtClean="0">
                <a:solidFill>
                  <a:schemeClr val="tx1">
                    <a:lumMod val="95000"/>
                    <a:lumOff val="5000"/>
                  </a:schemeClr>
                </a:solidFill>
              </a:rPr>
              <a:t>Gelenekselden Günümüze</a:t>
            </a:r>
            <a:endParaRPr lang="tr-TR" sz="2500" dirty="0" smtClean="0">
              <a:solidFill>
                <a:schemeClr val="tx1">
                  <a:lumMod val="95000"/>
                  <a:lumOff val="5000"/>
                </a:schemeClr>
              </a:solidFill>
              <a:latin typeface="+mj-lt"/>
            </a:endParaRPr>
          </a:p>
          <a:p>
            <a:pPr algn="ctr"/>
            <a:r>
              <a:rPr lang="tr-TR" sz="2500" dirty="0" smtClean="0">
                <a:solidFill>
                  <a:schemeClr val="tx1">
                    <a:lumMod val="95000"/>
                    <a:lumOff val="5000"/>
                  </a:schemeClr>
                </a:solidFill>
                <a:latin typeface="+mj-lt"/>
              </a:rPr>
              <a:t>       Çini Çalışması ve Sanatın</a:t>
            </a:r>
          </a:p>
          <a:p>
            <a:pPr algn="ctr"/>
            <a:r>
              <a:rPr lang="tr-TR" sz="2500" dirty="0" smtClean="0">
                <a:solidFill>
                  <a:schemeClr val="tx1">
                    <a:lumMod val="95000"/>
                    <a:lumOff val="5000"/>
                  </a:schemeClr>
                </a:solidFill>
                <a:latin typeface="+mj-lt"/>
              </a:rPr>
              <a:t>      8. Sınıf Öğrencilerinin </a:t>
            </a:r>
          </a:p>
          <a:p>
            <a:pPr algn="ctr"/>
            <a:r>
              <a:rPr lang="tr-TR" sz="2500" dirty="0" smtClean="0">
                <a:solidFill>
                  <a:schemeClr val="tx1">
                    <a:lumMod val="95000"/>
                    <a:lumOff val="5000"/>
                  </a:schemeClr>
                </a:solidFill>
                <a:latin typeface="+mj-lt"/>
              </a:rPr>
              <a:t>      Başarısına Etkisi</a:t>
            </a:r>
            <a:endParaRPr lang="tr-TR" sz="2500" dirty="0">
              <a:solidFill>
                <a:schemeClr val="tx1">
                  <a:lumMod val="95000"/>
                  <a:lumOff val="5000"/>
                </a:schemeClr>
              </a:solidFill>
              <a:latin typeface="+mj-lt"/>
            </a:endParaRPr>
          </a:p>
        </p:txBody>
      </p:sp>
      <p:sp>
        <p:nvSpPr>
          <p:cNvPr id="11" name="Alt Başlık 2"/>
          <p:cNvSpPr txBox="1">
            <a:spLocks/>
          </p:cNvSpPr>
          <p:nvPr/>
        </p:nvSpPr>
        <p:spPr>
          <a:xfrm rot="21310867">
            <a:off x="676364" y="3569903"/>
            <a:ext cx="3394099" cy="939266"/>
          </a:xfrm>
          <a:prstGeom prst="rect">
            <a:avLst/>
          </a:prstGeom>
          <a:solidFill>
            <a:schemeClr val="accent6">
              <a:lumMod val="60000"/>
              <a:lumOff val="40000"/>
            </a:schemeClr>
          </a:solidFill>
          <a:scene3d>
            <a:camera prst="orthographicFront"/>
            <a:lightRig rig="threePt" dir="t"/>
          </a:scene3d>
          <a:sp3d>
            <a:bevelT prst="slope"/>
          </a:sp3d>
        </p:spPr>
        <p:txBody>
          <a:bodyPr>
            <a:normAutofit fontScale="475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tabLst/>
              <a:defRPr/>
            </a:pPr>
            <a:r>
              <a:rPr kumimoji="0" lang="tr-TR" sz="6600" b="0" i="0" u="none" strike="noStrike" kern="1200" cap="none" spc="0" normalizeH="0" baseline="0" noProof="0" dirty="0" smtClean="0">
                <a:ln>
                  <a:noFill/>
                </a:ln>
                <a:solidFill>
                  <a:srgbClr val="FF0000"/>
                </a:solidFill>
                <a:effectLst/>
                <a:uLnTx/>
                <a:uFillTx/>
                <a:latin typeface="Mistral" panose="03090702030407020403" pitchFamily="66" charset="0"/>
                <a:ea typeface="+mn-ea"/>
                <a:cs typeface="+mn-cs"/>
              </a:rPr>
              <a:t>SLOGANIMIZ</a:t>
            </a:r>
          </a:p>
          <a:p>
            <a:pPr marL="365760" marR="0" lvl="0" indent="-256032" algn="ctr" defTabSz="914400" rtl="0" eaLnBrk="1" fontAlgn="auto" latinLnBrk="0" hangingPunct="1">
              <a:lnSpc>
                <a:spcPct val="100000"/>
              </a:lnSpc>
              <a:spcBef>
                <a:spcPts val="300"/>
              </a:spcBef>
              <a:spcAft>
                <a:spcPts val="0"/>
              </a:spcAft>
              <a:buClr>
                <a:schemeClr val="accent3"/>
              </a:buClr>
              <a:buSzTx/>
              <a:tabLst/>
              <a:defRPr/>
            </a:pPr>
            <a:r>
              <a:rPr kumimoji="0" lang="tr-TR" sz="6600" b="0" i="0" u="none" strike="noStrike" kern="1200" cap="none" spc="0" normalizeH="0" baseline="0" noProof="0" dirty="0" smtClean="0">
                <a:ln>
                  <a:noFill/>
                </a:ln>
                <a:solidFill>
                  <a:schemeClr val="tx1"/>
                </a:solidFill>
                <a:effectLst/>
                <a:uLnTx/>
                <a:uFillTx/>
                <a:latin typeface="Mistral" panose="03090702030407020403" pitchFamily="66" charset="0"/>
                <a:ea typeface="+mn-ea"/>
                <a:cs typeface="+mn-cs"/>
              </a:rPr>
              <a:t>BIRAK KENDİNİ SANATA</a:t>
            </a:r>
          </a:p>
        </p:txBody>
      </p:sp>
    </p:spTree>
    <p:extLst>
      <p:ext uri="{BB962C8B-B14F-4D97-AF65-F5344CB8AC3E}">
        <p14:creationId xmlns="" xmlns:p14="http://schemas.microsoft.com/office/powerpoint/2010/main" val="285851305"/>
      </p:ext>
    </p:extLst>
  </p:cSld>
  <p:clrMapOvr>
    <a:masterClrMapping/>
  </p:clrMapOvr>
  <p:transition advClick="0" advTm="6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 presetClass="mediacall" presetSubtype="0" fill="hold" nodeType="afterEffect">
                                  <p:stCondLst>
                                    <p:cond delay="0"/>
                                  </p:stCondLst>
                                  <p:childTnLst>
                                    <p:cmd type="call" cmd="playFrom(0.0)">
                                      <p:cBhvr>
                                        <p:cTn id="20" dur="1" fill="hold"/>
                                        <p:tgtEl>
                                          <p:spTgt spid="8"/>
                                        </p:tgtEl>
                                      </p:cBhvr>
                                    </p:cmd>
                                  </p:childTnLst>
                                </p:cTn>
                              </p:par>
                              <p:par>
                                <p:cTn id="21" presetID="2" presetClass="entr" presetSubtype="4" fill="hold"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5" presetID="4" presetClass="entr" presetSubtype="16"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ox(in)">
                                      <p:cBhvr>
                                        <p:cTn id="2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1472" y="785794"/>
            <a:ext cx="8229600" cy="4824536"/>
          </a:xfrm>
        </p:spPr>
        <p:txBody>
          <a:bodyPr>
            <a:normAutofit/>
          </a:bodyPr>
          <a:lstStyle/>
          <a:p>
            <a:pPr algn="ctr">
              <a:buNone/>
            </a:pPr>
            <a:r>
              <a:rPr lang="tr-TR" sz="3400" b="1" dirty="0" smtClean="0">
                <a:solidFill>
                  <a:srgbClr val="C00000"/>
                </a:solidFill>
                <a:latin typeface="Comic Sans MS" pitchFamily="66" charset="0"/>
              </a:rPr>
              <a:t>Çalışmanın daha dayanıklı bir hale gelmesi için üstüne iki kat herhangi bir tavan boyası kalın fırça yardımıyla atıldı. Böylelikle straforlarımız alçı malzeme görüntüsüne kavuştu.</a:t>
            </a:r>
            <a:endParaRPr lang="tr-TR" sz="3400" b="1" dirty="0">
              <a:solidFill>
                <a:srgbClr val="C00000"/>
              </a:solidFill>
              <a:latin typeface="Comic Sans MS" pitchFamily="66" charset="0"/>
            </a:endParaRP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00166" y="4071942"/>
            <a:ext cx="2448272"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Resi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00694" y="4071942"/>
            <a:ext cx="2305396" cy="2214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686265686"/>
      </p:ext>
    </p:extLst>
  </p:cSld>
  <p:clrMapOvr>
    <a:masterClrMapping/>
  </p:clrMapOvr>
  <p:transition spd="slow" advTm="7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596" y="857232"/>
            <a:ext cx="8229600" cy="5643602"/>
          </a:xfrm>
          <a:solidFill>
            <a:schemeClr val="accent2">
              <a:lumMod val="20000"/>
              <a:lumOff val="80000"/>
            </a:schemeClr>
          </a:solidFill>
          <a:scene3d>
            <a:camera prst="orthographicFront"/>
            <a:lightRig rig="threePt" dir="t"/>
          </a:scene3d>
          <a:sp3d>
            <a:bevelT prst="slope"/>
          </a:sp3d>
        </p:spPr>
        <p:txBody>
          <a:bodyPr/>
          <a:lstStyle/>
          <a:p>
            <a:pPr algn="ctr">
              <a:buNone/>
            </a:pPr>
            <a:r>
              <a:rPr lang="tr-TR" b="1" dirty="0" smtClean="0">
                <a:latin typeface="Comic Sans MS" pitchFamily="66" charset="0"/>
              </a:rPr>
              <a:t>Kuruma işlemi tamamlandıktan sonra ise yağlı olmayan su bazlı boyalarla orijinale uygun bir şekilde renklendirilerek çalışmalarımız tamamlanmış oldu.</a:t>
            </a:r>
            <a:endParaRPr lang="tr-TR" b="1" dirty="0">
              <a:latin typeface="Comic Sans MS" pitchFamily="66" charset="0"/>
            </a:endParaRP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5984" y="2786058"/>
            <a:ext cx="4762500" cy="36053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877935778"/>
      </p:ext>
    </p:extLst>
  </p:cSld>
  <p:clrMapOvr>
    <a:masterClrMapping/>
  </p:clrMapOvr>
  <p:transition advTm="7000">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323528" y="548680"/>
            <a:ext cx="8572560" cy="5663089"/>
          </a:xfrm>
          <a:prstGeom prst="rect">
            <a:avLst/>
          </a:prstGeom>
          <a:solidFill>
            <a:schemeClr val="accent1">
              <a:lumMod val="20000"/>
              <a:lumOff val="80000"/>
            </a:schemeClr>
          </a:solidFill>
          <a:scene3d>
            <a:camera prst="orthographicFront"/>
            <a:lightRig rig="threePt" dir="t"/>
          </a:scene3d>
          <a:sp3d>
            <a:bevelT w="152400" h="50800" prst="softRound"/>
          </a:sp3d>
        </p:spPr>
        <p:txBody>
          <a:bodyPr wrap="square">
            <a:spAutoFit/>
          </a:bodyPr>
          <a:lstStyle/>
          <a:p>
            <a:pPr algn="just"/>
            <a:r>
              <a:rPr lang="tr-TR" sz="3200" b="1" dirty="0" smtClean="0">
                <a:solidFill>
                  <a:schemeClr val="tx1">
                    <a:lumMod val="95000"/>
                    <a:lumOff val="5000"/>
                  </a:schemeClr>
                </a:solidFill>
                <a:latin typeface="Comic Sans MS" pitchFamily="66" charset="0"/>
              </a:rPr>
              <a:t>Uygulama Sonucunda Elde Edilen veriler :</a:t>
            </a:r>
          </a:p>
          <a:p>
            <a:pPr algn="just"/>
            <a:endParaRPr lang="tr-TR" b="1" dirty="0" smtClean="0"/>
          </a:p>
          <a:p>
            <a:pPr algn="just"/>
            <a:r>
              <a:rPr lang="tr-TR" sz="2800" b="1" dirty="0" smtClean="0">
                <a:latin typeface="Comic Sans MS" pitchFamily="66" charset="0"/>
              </a:rPr>
              <a:t>*</a:t>
            </a:r>
            <a:r>
              <a:rPr lang="tr-TR" sz="2800" b="1" dirty="0" smtClean="0">
                <a:solidFill>
                  <a:srgbClr val="C00000"/>
                </a:solidFill>
                <a:latin typeface="Comic Sans MS" pitchFamily="66" charset="0"/>
              </a:rPr>
              <a:t>Uygulama sonucunda ortaya 20 tane eser çıkmıştır.</a:t>
            </a:r>
            <a:endParaRPr lang="tr-TR" sz="800" b="1" dirty="0" smtClean="0">
              <a:solidFill>
                <a:srgbClr val="C00000"/>
              </a:solidFill>
              <a:latin typeface="Comic Sans MS" pitchFamily="66" charset="0"/>
            </a:endParaRPr>
          </a:p>
          <a:p>
            <a:pPr algn="just"/>
            <a:r>
              <a:rPr lang="tr-TR" sz="1500" b="1" dirty="0" smtClean="0">
                <a:latin typeface="Comic Sans MS" pitchFamily="66" charset="0"/>
              </a:rPr>
              <a:t> </a:t>
            </a:r>
          </a:p>
          <a:p>
            <a:pPr algn="just"/>
            <a:r>
              <a:rPr lang="tr-TR" sz="2800" b="1" dirty="0" smtClean="0">
                <a:latin typeface="Comic Sans MS" pitchFamily="66" charset="0"/>
              </a:rPr>
              <a:t>*</a:t>
            </a:r>
            <a:r>
              <a:rPr lang="tr-TR" sz="2800" b="1" dirty="0" smtClean="0">
                <a:solidFill>
                  <a:srgbClr val="0070C0"/>
                </a:solidFill>
                <a:latin typeface="Comic Sans MS" pitchFamily="66" charset="0"/>
              </a:rPr>
              <a:t>Bu çalışmalar,  okulda yaklaşık 20 saatte aralıklı periyotlarla tamamlanmıştır.</a:t>
            </a:r>
            <a:endParaRPr lang="tr-TR" sz="800" b="1" dirty="0" smtClean="0">
              <a:solidFill>
                <a:srgbClr val="0070C0"/>
              </a:solidFill>
              <a:latin typeface="Comic Sans MS" pitchFamily="66" charset="0"/>
            </a:endParaRPr>
          </a:p>
          <a:p>
            <a:pPr algn="just"/>
            <a:endParaRPr lang="tr-TR" sz="1500" b="1" dirty="0" smtClean="0">
              <a:latin typeface="Comic Sans MS" pitchFamily="66" charset="0"/>
            </a:endParaRPr>
          </a:p>
          <a:p>
            <a:pPr algn="just"/>
            <a:r>
              <a:rPr lang="tr-TR" sz="2800" b="1" dirty="0" smtClean="0">
                <a:latin typeface="Comic Sans MS" pitchFamily="66" charset="0"/>
              </a:rPr>
              <a:t>*</a:t>
            </a:r>
            <a:r>
              <a:rPr lang="tr-TR" sz="2800" b="1" dirty="0" smtClean="0">
                <a:solidFill>
                  <a:srgbClr val="C00000"/>
                </a:solidFill>
                <a:latin typeface="Comic Sans MS" pitchFamily="66" charset="0"/>
              </a:rPr>
              <a:t>Atık malzemelerden yaklaşık 3-4 kilogramlık evde kullanılmayan tavan boyaları,</a:t>
            </a:r>
            <a:endParaRPr lang="tr-TR" sz="800" b="1" dirty="0" smtClean="0">
              <a:solidFill>
                <a:srgbClr val="C00000"/>
              </a:solidFill>
              <a:latin typeface="Comic Sans MS" pitchFamily="66" charset="0"/>
            </a:endParaRPr>
          </a:p>
          <a:p>
            <a:pPr algn="just"/>
            <a:endParaRPr lang="tr-TR" sz="1500" b="1" dirty="0" smtClean="0">
              <a:latin typeface="Comic Sans MS" pitchFamily="66" charset="0"/>
            </a:endParaRPr>
          </a:p>
          <a:p>
            <a:pPr algn="just"/>
            <a:r>
              <a:rPr lang="tr-TR" sz="2800" b="1" dirty="0" smtClean="0">
                <a:latin typeface="Comic Sans MS" pitchFamily="66" charset="0"/>
              </a:rPr>
              <a:t>*</a:t>
            </a:r>
            <a:r>
              <a:rPr lang="tr-TR" sz="2800" b="1" dirty="0" smtClean="0">
                <a:solidFill>
                  <a:srgbClr val="0070C0"/>
                </a:solidFill>
                <a:latin typeface="Comic Sans MS" pitchFamily="66" charset="0"/>
              </a:rPr>
              <a:t>Öğrencilerin kullanmadığı eski  </a:t>
            </a:r>
            <a:r>
              <a:rPr lang="tr-TR" sz="2800" b="1" dirty="0" err="1" smtClean="0">
                <a:solidFill>
                  <a:srgbClr val="0070C0"/>
                </a:solidFill>
                <a:latin typeface="Comic Sans MS" pitchFamily="66" charset="0"/>
              </a:rPr>
              <a:t>guaj</a:t>
            </a:r>
            <a:r>
              <a:rPr lang="tr-TR" sz="2800" b="1" dirty="0" smtClean="0">
                <a:solidFill>
                  <a:srgbClr val="0070C0"/>
                </a:solidFill>
                <a:latin typeface="Comic Sans MS" pitchFamily="66" charset="0"/>
              </a:rPr>
              <a:t> boyalar, </a:t>
            </a:r>
          </a:p>
          <a:p>
            <a:pPr algn="just"/>
            <a:endParaRPr lang="tr-TR" sz="1500" b="1" dirty="0" smtClean="0">
              <a:latin typeface="Comic Sans MS" pitchFamily="66" charset="0"/>
            </a:endParaRPr>
          </a:p>
          <a:p>
            <a:pPr algn="just"/>
            <a:r>
              <a:rPr lang="tr-TR" sz="2800" b="1" dirty="0" smtClean="0">
                <a:latin typeface="Comic Sans MS" pitchFamily="66" charset="0"/>
              </a:rPr>
              <a:t>*</a:t>
            </a:r>
            <a:r>
              <a:rPr lang="tr-TR" sz="2800" b="1" dirty="0" smtClean="0">
                <a:solidFill>
                  <a:srgbClr val="C00000"/>
                </a:solidFill>
                <a:latin typeface="Comic Sans MS" pitchFamily="66" charset="0"/>
              </a:rPr>
              <a:t>Akrilik boyalar kişi başı yaklaşık 60 cm.lik strafor  kullanılarak çalışmalar yapılmıştır</a:t>
            </a:r>
            <a:r>
              <a:rPr lang="tr-TR" sz="2800" b="1" dirty="0" smtClean="0">
                <a:latin typeface="Comic Sans MS" pitchFamily="66" charset="0"/>
              </a:rPr>
              <a:t>.</a:t>
            </a:r>
            <a:endParaRPr lang="tr-TR" sz="2800" b="1" dirty="0">
              <a:latin typeface="Comic Sans MS" pitchFamily="66" charset="0"/>
            </a:endParaRPr>
          </a:p>
        </p:txBody>
      </p:sp>
    </p:spTree>
    <p:extLst>
      <p:ext uri="{BB962C8B-B14F-4D97-AF65-F5344CB8AC3E}">
        <p14:creationId xmlns="" xmlns:p14="http://schemas.microsoft.com/office/powerpoint/2010/main" val="3761159653"/>
      </p:ext>
    </p:extLst>
  </p:cSld>
  <p:clrMapOvr>
    <a:masterClrMapping/>
  </p:clrMapOvr>
  <p:transition spd="med" advTm="1100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 calcmode="lin" valueType="num">
                                      <p:cBhvr additive="base">
                                        <p:cTn id="1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8" presetClass="entr" presetSubtype="16" fill="hold" nodeType="after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diamond(in)">
                                      <p:cBhvr>
                                        <p:cTn id="17" dur="2000"/>
                                        <p:tgtEl>
                                          <p:spTgt spid="6">
                                            <p:txEl>
                                              <p:pRg st="6" end="6"/>
                                            </p:txEl>
                                          </p:spTgt>
                                        </p:tgtEl>
                                      </p:cBhvr>
                                    </p:animEffect>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dissolve">
                                      <p:cBhvr>
                                        <p:cTn id="21" dur="500"/>
                                        <p:tgtEl>
                                          <p:spTgt spid="6">
                                            <p:txEl>
                                              <p:pRg st="8" end="8"/>
                                            </p:txEl>
                                          </p:spTgt>
                                        </p:tgtEl>
                                      </p:cBhvr>
                                    </p:animEffect>
                                  </p:childTnLst>
                                </p:cTn>
                              </p:par>
                            </p:childTnLst>
                          </p:cTn>
                        </p:par>
                        <p:par>
                          <p:cTn id="22" fill="hold">
                            <p:stCondLst>
                              <p:cond delay="3500"/>
                            </p:stCondLst>
                            <p:childTnLst>
                              <p:par>
                                <p:cTn id="23" presetID="9" presetClass="entr" presetSubtype="0" fill="hold" nodeType="after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animEffect transition="in" filter="dissolve">
                                      <p:cBhvr>
                                        <p:cTn id="25"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rcRect t="4956"/>
          <a:stretch>
            <a:fillRect/>
          </a:stretch>
        </p:blipFill>
        <p:spPr>
          <a:xfrm>
            <a:off x="1000100" y="500042"/>
            <a:ext cx="7286676" cy="5072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slope"/>
          </a:sp3d>
        </p:spPr>
      </p:pic>
      <p:sp>
        <p:nvSpPr>
          <p:cNvPr id="7" name="Metin kutusu 6"/>
          <p:cNvSpPr txBox="1"/>
          <p:nvPr/>
        </p:nvSpPr>
        <p:spPr>
          <a:xfrm>
            <a:off x="1071538" y="6072206"/>
            <a:ext cx="7018024" cy="523220"/>
          </a:xfrm>
          <a:prstGeom prst="rect">
            <a:avLst/>
          </a:prstGeom>
          <a:noFill/>
          <a:scene3d>
            <a:camera prst="orthographicFront"/>
            <a:lightRig rig="threePt" dir="t"/>
          </a:scene3d>
          <a:sp3d>
            <a:bevelT prst="angle"/>
          </a:sp3d>
        </p:spPr>
        <p:txBody>
          <a:bodyPr wrap="square" rtlCol="0">
            <a:spAutoFit/>
          </a:bodyPr>
          <a:lstStyle/>
          <a:p>
            <a:pPr algn="ctr"/>
            <a:r>
              <a:rPr lang="tr-TR" sz="2800" b="1" dirty="0" smtClean="0"/>
              <a:t>8. Sınıf  Strafor Çini Çalışmaları</a:t>
            </a:r>
            <a:endParaRPr lang="tr-TR" sz="2800" b="1" dirty="0"/>
          </a:p>
        </p:txBody>
      </p:sp>
      <p:sp>
        <p:nvSpPr>
          <p:cNvPr id="5" name="4 Dikdörtgen"/>
          <p:cNvSpPr/>
          <p:nvPr/>
        </p:nvSpPr>
        <p:spPr>
          <a:xfrm>
            <a:off x="214282" y="5715016"/>
            <a:ext cx="8929718" cy="338554"/>
          </a:xfrm>
          <a:prstGeom prst="rect">
            <a:avLst/>
          </a:prstGeom>
        </p:spPr>
        <p:txBody>
          <a:bodyPr wrap="square">
            <a:spAutoFit/>
          </a:bodyPr>
          <a:lstStyle/>
          <a:p>
            <a:r>
              <a:rPr lang="tr-TR" sz="1600" b="1" dirty="0" smtClean="0"/>
              <a:t>ÜRÜNÜ ORTAYA ÇIKARMA=KENDİNE GÜVEN +BAŞARI=SINAV MOTİVASYONU</a:t>
            </a:r>
          </a:p>
        </p:txBody>
      </p:sp>
    </p:spTree>
    <p:extLst>
      <p:ext uri="{BB962C8B-B14F-4D97-AF65-F5344CB8AC3E}">
        <p14:creationId xmlns="" xmlns:p14="http://schemas.microsoft.com/office/powerpoint/2010/main" val="3761159653"/>
      </p:ext>
    </p:extLst>
  </p:cSld>
  <p:clrMapOvr>
    <a:masterClrMapping/>
  </p:clrMapOvr>
  <p:transition spd="med" advTm="7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2000" fill="hold"/>
                                        <p:tgtEl>
                                          <p:spTgt spid="5">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857232"/>
            <a:ext cx="4857784" cy="5593824"/>
          </a:xfrm>
          <a:solidFill>
            <a:schemeClr val="accent2">
              <a:lumMod val="40000"/>
              <a:lumOff val="60000"/>
            </a:schemeClr>
          </a:solidFill>
          <a:scene3d>
            <a:camera prst="orthographicFront"/>
            <a:lightRig rig="threePt" dir="t"/>
          </a:scene3d>
          <a:sp3d>
            <a:bevelT w="165100" prst="coolSlant"/>
          </a:sp3d>
        </p:spPr>
        <p:txBody>
          <a:bodyPr>
            <a:normAutofit lnSpcReduction="10000"/>
          </a:bodyPr>
          <a:lstStyle/>
          <a:p>
            <a:pPr marL="109728" indent="0">
              <a:buNone/>
            </a:pPr>
            <a:r>
              <a:rPr lang="tr-TR" dirty="0" smtClean="0"/>
              <a:t>     </a:t>
            </a:r>
          </a:p>
          <a:p>
            <a:pPr marL="109728" indent="0">
              <a:buNone/>
            </a:pPr>
            <a:r>
              <a:rPr lang="tr-TR" dirty="0" smtClean="0"/>
              <a:t> </a:t>
            </a:r>
            <a:r>
              <a:rPr lang="tr-TR" b="1" dirty="0">
                <a:latin typeface="Comic Sans MS" pitchFamily="66" charset="0"/>
              </a:rPr>
              <a:t>Proje sonunda elde edilen en önemli somut </a:t>
            </a:r>
            <a:r>
              <a:rPr lang="tr-TR" b="1" dirty="0" smtClean="0">
                <a:latin typeface="Comic Sans MS" pitchFamily="66" charset="0"/>
              </a:rPr>
              <a:t>çıktılardan birisi de çocukların birbirinden  </a:t>
            </a:r>
            <a:r>
              <a:rPr lang="tr-TR" b="1" dirty="0">
                <a:latin typeface="Comic Sans MS" pitchFamily="66" charset="0"/>
              </a:rPr>
              <a:t>güzel el </a:t>
            </a:r>
            <a:r>
              <a:rPr lang="tr-TR" b="1" dirty="0" smtClean="0">
                <a:latin typeface="Comic Sans MS" pitchFamily="66" charset="0"/>
              </a:rPr>
              <a:t>emeği yapımı </a:t>
            </a:r>
            <a:r>
              <a:rPr lang="tr-TR" b="1" dirty="0">
                <a:latin typeface="Comic Sans MS" pitchFamily="66" charset="0"/>
              </a:rPr>
              <a:t>ürünleridir</a:t>
            </a:r>
            <a:r>
              <a:rPr lang="tr-TR" b="1" dirty="0" smtClean="0">
                <a:latin typeface="Comic Sans MS" pitchFamily="66" charset="0"/>
              </a:rPr>
              <a:t>.</a:t>
            </a:r>
          </a:p>
          <a:p>
            <a:pPr marL="109728" indent="0">
              <a:buNone/>
            </a:pPr>
            <a:r>
              <a:rPr lang="tr-TR" b="1" dirty="0">
                <a:latin typeface="Comic Sans MS" pitchFamily="66" charset="0"/>
              </a:rPr>
              <a:t> </a:t>
            </a:r>
            <a:r>
              <a:rPr lang="tr-TR" b="1" dirty="0" smtClean="0">
                <a:latin typeface="Comic Sans MS" pitchFamily="66" charset="0"/>
              </a:rPr>
              <a:t>   </a:t>
            </a:r>
          </a:p>
          <a:p>
            <a:pPr marL="109728" indent="0">
              <a:buNone/>
            </a:pPr>
            <a:r>
              <a:rPr lang="tr-TR" b="1" dirty="0" smtClean="0">
                <a:latin typeface="Comic Sans MS" pitchFamily="66" charset="0"/>
              </a:rPr>
              <a:t> Proje paylaşımı </a:t>
            </a:r>
            <a:r>
              <a:rPr lang="tr-TR" b="1" dirty="0">
                <a:latin typeface="Comic Sans MS" pitchFamily="66" charset="0"/>
              </a:rPr>
              <a:t>olarak </a:t>
            </a:r>
            <a:r>
              <a:rPr lang="tr-TR" b="1" dirty="0" smtClean="0">
                <a:latin typeface="Comic Sans MS" pitchFamily="66" charset="0"/>
              </a:rPr>
              <a:t>yapılanların </a:t>
            </a:r>
            <a:r>
              <a:rPr lang="tr-TR" b="1" dirty="0">
                <a:latin typeface="Comic Sans MS" pitchFamily="66" charset="0"/>
              </a:rPr>
              <a:t>herkes </a:t>
            </a:r>
            <a:r>
              <a:rPr lang="tr-TR" b="1" dirty="0" smtClean="0">
                <a:latin typeface="Comic Sans MS" pitchFamily="66" charset="0"/>
              </a:rPr>
              <a:t>tarafından </a:t>
            </a:r>
            <a:r>
              <a:rPr lang="tr-TR" b="1" dirty="0">
                <a:latin typeface="Comic Sans MS" pitchFamily="66" charset="0"/>
              </a:rPr>
              <a:t>da </a:t>
            </a:r>
            <a:r>
              <a:rPr lang="tr-TR" b="1" dirty="0" smtClean="0">
                <a:latin typeface="Comic Sans MS" pitchFamily="66" charset="0"/>
              </a:rPr>
              <a:t>görülmesi için  yıl </a:t>
            </a:r>
            <a:r>
              <a:rPr lang="tr-TR" b="1" dirty="0">
                <a:latin typeface="Comic Sans MS" pitchFamily="66" charset="0"/>
              </a:rPr>
              <a:t>boyu </a:t>
            </a:r>
            <a:r>
              <a:rPr lang="tr-TR" b="1" dirty="0" smtClean="0">
                <a:latin typeface="Comic Sans MS" pitchFamily="66" charset="0"/>
              </a:rPr>
              <a:t>yapılan çalışmalar sergilenmiştir.</a:t>
            </a:r>
            <a:endParaRPr lang="tr-TR" b="1" dirty="0">
              <a:latin typeface="Comic Sans MS" pitchFamily="66" charset="0"/>
            </a:endParaRP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5400000">
            <a:off x="4280833" y="1934217"/>
            <a:ext cx="5688632" cy="35346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4084324926"/>
      </p:ext>
    </p:extLst>
  </p:cSld>
  <p:clrMapOvr>
    <a:masterClrMapping/>
  </p:clrMapOvr>
  <p:transition advTm="9000">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rcRect t="22046"/>
          <a:stretch>
            <a:fillRect/>
          </a:stretch>
        </p:blipFill>
        <p:spPr>
          <a:xfrm>
            <a:off x="571472" y="1214422"/>
            <a:ext cx="8143932" cy="5286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İçerik Yer Tutucusu 2"/>
          <p:cNvSpPr txBox="1">
            <a:spLocks/>
          </p:cNvSpPr>
          <p:nvPr/>
        </p:nvSpPr>
        <p:spPr>
          <a:xfrm>
            <a:off x="357158" y="500042"/>
            <a:ext cx="8643966" cy="571504"/>
          </a:xfrm>
          <a:prstGeom prst="rect">
            <a:avLst/>
          </a:prstGeom>
          <a:solidFill>
            <a:srgbClr val="00B0F0"/>
          </a:solidFill>
          <a:scene3d>
            <a:camera prst="orthographicFront"/>
            <a:lightRig rig="threePt" dir="t"/>
          </a:scene3d>
          <a:sp3d>
            <a:bevelT w="152400" h="50800" prst="softRound"/>
          </a:sp3d>
        </p:spPr>
        <p:txBody>
          <a:bodyPr vert="horz">
            <a:normAutofit fontScale="92500" lnSpcReduction="20000"/>
          </a:bodyPr>
          <a:lstStyle/>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kumimoji="0" lang="tr-TR" sz="40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4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Yıl </a:t>
            </a:r>
            <a:r>
              <a:rPr lang="tr-TR" sz="4000" b="1" dirty="0" smtClean="0">
                <a:latin typeface="Times New Roman" pitchFamily="18" charset="0"/>
                <a:cs typeface="Times New Roman" pitchFamily="18" charset="0"/>
              </a:rPr>
              <a:t> S</a:t>
            </a:r>
            <a:r>
              <a:rPr kumimoji="0" lang="tr-TR" sz="4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onunda </a:t>
            </a:r>
            <a:r>
              <a:rPr lang="tr-TR" sz="4000" b="1" dirty="0" smtClean="0">
                <a:latin typeface="Times New Roman" pitchFamily="18" charset="0"/>
                <a:cs typeface="Times New Roman" pitchFamily="18" charset="0"/>
              </a:rPr>
              <a:t>Y</a:t>
            </a:r>
            <a:r>
              <a:rPr kumimoji="0" lang="tr-TR" sz="40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apılan</a:t>
            </a:r>
            <a:r>
              <a:rPr kumimoji="0" lang="tr-TR" sz="4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Sergi</a:t>
            </a:r>
            <a:endParaRPr kumimoji="0" lang="tr-TR" sz="4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tr-TR" sz="23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tr-TR" sz="23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968682223"/>
      </p:ext>
    </p:extLst>
  </p:cSld>
  <p:clrMapOvr>
    <a:masterClrMapping/>
  </p:clrMapOvr>
  <p:transition advTm="8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57158" y="1428736"/>
            <a:ext cx="8358246" cy="5109091"/>
          </a:xfrm>
          <a:prstGeom prst="rect">
            <a:avLst/>
          </a:prstGeom>
        </p:spPr>
        <p:txBody>
          <a:bodyPr wrap="square">
            <a:spAutoFit/>
          </a:bodyPr>
          <a:lstStyle/>
          <a:p>
            <a:endParaRPr lang="tr-TR" sz="1000" b="1" dirty="0" smtClean="0">
              <a:solidFill>
                <a:srgbClr val="C00000"/>
              </a:solidFill>
              <a:latin typeface="Comic Sans MS" pitchFamily="66" charset="0"/>
            </a:endParaRPr>
          </a:p>
          <a:p>
            <a:endParaRPr lang="tr-TR" sz="1000" b="1" dirty="0" smtClean="0">
              <a:solidFill>
                <a:srgbClr val="C00000"/>
              </a:solidFill>
              <a:latin typeface="Comic Sans MS" pitchFamily="66" charset="0"/>
            </a:endParaRPr>
          </a:p>
          <a:p>
            <a:r>
              <a:rPr lang="tr-TR" sz="2800" b="1" dirty="0" smtClean="0">
                <a:solidFill>
                  <a:srgbClr val="C00000"/>
                </a:solidFill>
                <a:latin typeface="Comic Sans MS" pitchFamily="66" charset="0"/>
              </a:rPr>
              <a:t>	</a:t>
            </a:r>
            <a:r>
              <a:rPr lang="tr-TR" sz="3400" b="1" dirty="0" smtClean="0">
                <a:solidFill>
                  <a:srgbClr val="C00000"/>
                </a:solidFill>
                <a:latin typeface="Comic Sans MS" pitchFamily="66" charset="0"/>
              </a:rPr>
              <a:t>Atık malzemeden oluşturulmuş çiniler, malzemenin ne olduğu konusunda tüm ziyaretçilerde farklı tepkilere sebep olmuştur.Gelenler,’</a:t>
            </a:r>
            <a:r>
              <a:rPr lang="tr-TR" sz="3400" b="1" dirty="0" smtClean="0">
                <a:solidFill>
                  <a:srgbClr val="00B0F0"/>
                </a:solidFill>
                <a:latin typeface="Comic Sans MS" pitchFamily="66" charset="0"/>
              </a:rPr>
              <a:t>’Bu çalışmaları </a:t>
            </a:r>
            <a:r>
              <a:rPr lang="tr-TR" sz="3400" b="1" dirty="0" err="1" smtClean="0">
                <a:solidFill>
                  <a:srgbClr val="00B0F0"/>
                </a:solidFill>
                <a:latin typeface="Comic Sans MS" pitchFamily="66" charset="0"/>
              </a:rPr>
              <a:t>Yeniceköy</a:t>
            </a:r>
            <a:r>
              <a:rPr lang="tr-TR" sz="3400" b="1" dirty="0" smtClean="0">
                <a:solidFill>
                  <a:srgbClr val="00B0F0"/>
                </a:solidFill>
                <a:latin typeface="Comic Sans MS" pitchFamily="66" charset="0"/>
              </a:rPr>
              <a:t> öğrencileri mi yaptı?</a:t>
            </a:r>
            <a:r>
              <a:rPr lang="tr-TR" sz="3400" b="1" dirty="0" smtClean="0">
                <a:solidFill>
                  <a:srgbClr val="C00000"/>
                </a:solidFill>
                <a:latin typeface="Comic Sans MS" pitchFamily="66" charset="0"/>
              </a:rPr>
              <a:t>’’ sorusunu sormuşlardır. </a:t>
            </a:r>
            <a:r>
              <a:rPr lang="tr-TR" sz="3400" b="1" dirty="0" smtClean="0">
                <a:solidFill>
                  <a:srgbClr val="0070C0"/>
                </a:solidFill>
                <a:latin typeface="Comic Sans MS" pitchFamily="66" charset="0"/>
              </a:rPr>
              <a:t>Öğrencilerimiz, haklı olarak başarmanın gururunu yaşamış kendilerine olan güvenleri artmıştır.</a:t>
            </a:r>
            <a:endParaRPr lang="tr-TR" sz="3400" b="1" dirty="0">
              <a:solidFill>
                <a:srgbClr val="0070C0"/>
              </a:solidFill>
              <a:latin typeface="Comic Sans MS" pitchFamily="66" charset="0"/>
            </a:endParaRPr>
          </a:p>
        </p:txBody>
      </p:sp>
      <p:sp>
        <p:nvSpPr>
          <p:cNvPr id="3" name="2 Metin kutusu"/>
          <p:cNvSpPr txBox="1"/>
          <p:nvPr/>
        </p:nvSpPr>
        <p:spPr>
          <a:xfrm rot="21247006">
            <a:off x="467535" y="568888"/>
            <a:ext cx="5578771" cy="1046440"/>
          </a:xfrm>
          <a:prstGeom prst="rect">
            <a:avLst/>
          </a:prstGeom>
          <a:solidFill>
            <a:schemeClr val="accent1">
              <a:lumMod val="60000"/>
              <a:lumOff val="40000"/>
            </a:schemeClr>
          </a:solidFill>
          <a:scene3d>
            <a:camera prst="orthographicFront"/>
            <a:lightRig rig="threePt" dir="t"/>
          </a:scene3d>
          <a:sp3d>
            <a:bevelT w="101600" prst="riblet"/>
          </a:sp3d>
        </p:spPr>
        <p:txBody>
          <a:bodyPr wrap="none" rtlCol="0">
            <a:spAutoFit/>
          </a:bodyPr>
          <a:lstStyle/>
          <a:p>
            <a:r>
              <a:rPr lang="tr-TR" sz="4400" b="1" dirty="0" smtClean="0">
                <a:solidFill>
                  <a:srgbClr val="0070C0"/>
                </a:solidFill>
                <a:latin typeface="Comic Sans MS" pitchFamily="66" charset="0"/>
              </a:rPr>
              <a:t>-Uygulamanın Etkisi</a:t>
            </a:r>
          </a:p>
          <a:p>
            <a:endParaRPr lang="tr-TR" dirty="0"/>
          </a:p>
        </p:txBody>
      </p:sp>
    </p:spTree>
    <p:extLst>
      <p:ext uri="{BB962C8B-B14F-4D97-AF65-F5344CB8AC3E}">
        <p14:creationId xmlns="" xmlns:p14="http://schemas.microsoft.com/office/powerpoint/2010/main" val="3968682223"/>
      </p:ext>
    </p:extLst>
  </p:cSld>
  <p:clrMapOvr>
    <a:masterClrMapping/>
  </p:clrMapOvr>
  <p:transition advTm="10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57752" y="357166"/>
            <a:ext cx="4032448" cy="5904656"/>
          </a:xfrm>
          <a:solidFill>
            <a:schemeClr val="accent4">
              <a:lumMod val="40000"/>
              <a:lumOff val="60000"/>
            </a:schemeClr>
          </a:solidFill>
          <a:scene3d>
            <a:camera prst="orthographicFront"/>
            <a:lightRig rig="threePt" dir="t"/>
          </a:scene3d>
          <a:sp3d>
            <a:bevelT prst="convex"/>
          </a:sp3d>
        </p:spPr>
        <p:txBody>
          <a:bodyPr>
            <a:normAutofit/>
          </a:bodyPr>
          <a:lstStyle/>
          <a:p>
            <a:pPr algn="ctr"/>
            <a:r>
              <a:rPr lang="tr-TR" sz="3200" b="1" dirty="0" smtClean="0">
                <a:solidFill>
                  <a:srgbClr val="0070C0"/>
                </a:solidFill>
                <a:latin typeface="Comic Sans MS" pitchFamily="66" charset="0"/>
              </a:rPr>
              <a:t>Sanat </a:t>
            </a:r>
            <a:r>
              <a:rPr lang="tr-TR" sz="3200" b="1" dirty="0">
                <a:solidFill>
                  <a:srgbClr val="0070C0"/>
                </a:solidFill>
                <a:latin typeface="Comic Sans MS" pitchFamily="66" charset="0"/>
              </a:rPr>
              <a:t>sürekli insan </a:t>
            </a:r>
            <a:r>
              <a:rPr lang="tr-TR" sz="3200" b="1" dirty="0" smtClean="0">
                <a:solidFill>
                  <a:srgbClr val="0070C0"/>
                </a:solidFill>
                <a:latin typeface="Comic Sans MS" pitchFamily="66" charset="0"/>
              </a:rPr>
              <a:t>hayatındadır.             </a:t>
            </a:r>
            <a:r>
              <a:rPr lang="tr-TR" sz="3200" b="1" dirty="0" smtClean="0">
                <a:latin typeface="Comic Sans MS" pitchFamily="66" charset="0"/>
              </a:rPr>
              <a:t/>
            </a:r>
            <a:br>
              <a:rPr lang="tr-TR" sz="3200" b="1" dirty="0" smtClean="0">
                <a:latin typeface="Comic Sans MS" pitchFamily="66" charset="0"/>
              </a:rPr>
            </a:br>
            <a:r>
              <a:rPr lang="tr-TR" sz="3200" b="1" dirty="0" smtClean="0">
                <a:latin typeface="Comic Sans MS" pitchFamily="66" charset="0"/>
              </a:rPr>
              <a:t/>
            </a:r>
            <a:br>
              <a:rPr lang="tr-TR" sz="3200" b="1" dirty="0" smtClean="0">
                <a:latin typeface="Comic Sans MS" pitchFamily="66" charset="0"/>
              </a:rPr>
            </a:br>
            <a:r>
              <a:rPr lang="tr-TR" sz="3200" b="1" dirty="0">
                <a:latin typeface="Comic Sans MS" pitchFamily="66" charset="0"/>
              </a:rPr>
              <a:t> </a:t>
            </a:r>
            <a:r>
              <a:rPr lang="tr-TR" sz="3200" b="1" dirty="0" smtClean="0">
                <a:latin typeface="Comic Sans MS" pitchFamily="66" charset="0"/>
              </a:rPr>
              <a:t>Bu </a:t>
            </a:r>
            <a:r>
              <a:rPr lang="tr-TR" sz="3200" b="1" dirty="0">
                <a:latin typeface="Comic Sans MS" pitchFamily="66" charset="0"/>
              </a:rPr>
              <a:t>sebeple </a:t>
            </a:r>
            <a:r>
              <a:rPr lang="tr-TR" sz="3200" b="1" dirty="0" smtClean="0">
                <a:latin typeface="Comic Sans MS" pitchFamily="66" charset="0"/>
              </a:rPr>
              <a:t/>
            </a:r>
            <a:br>
              <a:rPr lang="tr-TR" sz="3200" b="1" dirty="0" smtClean="0">
                <a:latin typeface="Comic Sans MS" pitchFamily="66" charset="0"/>
              </a:rPr>
            </a:br>
            <a:r>
              <a:rPr lang="tr-TR" sz="3200" b="1" dirty="0" smtClean="0">
                <a:latin typeface="Comic Sans MS" pitchFamily="66" charset="0"/>
              </a:rPr>
              <a:t>‘’Bu </a:t>
            </a:r>
            <a:r>
              <a:rPr lang="tr-TR" sz="3200" b="1" dirty="0">
                <a:latin typeface="Comic Sans MS" pitchFamily="66" charset="0"/>
              </a:rPr>
              <a:t>proje sürdürülebilir mi</a:t>
            </a:r>
            <a:r>
              <a:rPr lang="tr-TR" sz="3200" b="1" dirty="0" smtClean="0">
                <a:latin typeface="Comic Sans MS" pitchFamily="66" charset="0"/>
              </a:rPr>
              <a:t>?’’ </a:t>
            </a:r>
            <a:r>
              <a:rPr lang="tr-TR" sz="3200" b="1" dirty="0">
                <a:latin typeface="Comic Sans MS" pitchFamily="66" charset="0"/>
              </a:rPr>
              <a:t>Sorusu üzerinde fazla durmaya gerek yoktur. </a:t>
            </a:r>
          </a:p>
        </p:txBody>
      </p:sp>
      <p:sp>
        <p:nvSpPr>
          <p:cNvPr id="3" name="Metin kutusu 2"/>
          <p:cNvSpPr txBox="1"/>
          <p:nvPr/>
        </p:nvSpPr>
        <p:spPr>
          <a:xfrm>
            <a:off x="4857752" y="428604"/>
            <a:ext cx="3900427" cy="461665"/>
          </a:xfrm>
          <a:prstGeom prst="rect">
            <a:avLst/>
          </a:prstGeom>
          <a:noFill/>
        </p:spPr>
        <p:txBody>
          <a:bodyPr wrap="none" rtlCol="0">
            <a:spAutoFit/>
          </a:bodyPr>
          <a:lstStyle/>
          <a:p>
            <a:r>
              <a:rPr lang="tr-TR" sz="2400" b="1" dirty="0" smtClean="0">
                <a:solidFill>
                  <a:srgbClr val="FF0000"/>
                </a:solidFill>
              </a:rPr>
              <a:t>SÜRDÜRÜLEBİLİRLİK</a:t>
            </a:r>
            <a:endParaRPr lang="tr-TR" sz="2400" b="1" dirty="0">
              <a:solidFill>
                <a:srgbClr val="FF0000"/>
              </a:solidFill>
            </a:endParaRPr>
          </a:p>
        </p:txBody>
      </p:sp>
      <p:sp>
        <p:nvSpPr>
          <p:cNvPr id="5" name="4 Dikdörtgen"/>
          <p:cNvSpPr/>
          <p:nvPr/>
        </p:nvSpPr>
        <p:spPr>
          <a:xfrm>
            <a:off x="214282" y="1000108"/>
            <a:ext cx="4500594" cy="4524315"/>
          </a:xfrm>
          <a:prstGeom prst="rect">
            <a:avLst/>
          </a:prstGeom>
          <a:solidFill>
            <a:srgbClr val="66CCFF"/>
          </a:solidFill>
          <a:scene3d>
            <a:camera prst="orthographicFront"/>
            <a:lightRig rig="threePt" dir="t"/>
          </a:scene3d>
          <a:sp3d>
            <a:bevelT w="152400" h="50800" prst="softRound"/>
          </a:sp3d>
        </p:spPr>
        <p:txBody>
          <a:bodyPr wrap="square">
            <a:spAutoFit/>
          </a:bodyPr>
          <a:lstStyle/>
          <a:p>
            <a:r>
              <a:rPr lang="tr-TR" sz="2400" b="1" dirty="0" smtClean="0">
                <a:solidFill>
                  <a:srgbClr val="FF0000"/>
                </a:solidFill>
                <a:latin typeface="Comic Sans MS" pitchFamily="66" charset="0"/>
              </a:rPr>
              <a:t>Uygulamayı Farklı Ortamlarda Uygulama</a:t>
            </a:r>
          </a:p>
          <a:p>
            <a:r>
              <a:rPr lang="tr-TR" sz="2400" dirty="0" smtClean="0">
                <a:latin typeface="Comic Sans MS" pitchFamily="66" charset="0"/>
              </a:rPr>
              <a:t>     </a:t>
            </a:r>
            <a:r>
              <a:rPr lang="tr-TR" sz="2400" b="1" dirty="0" smtClean="0">
                <a:latin typeface="Comic Sans MS" pitchFamily="66" charset="0"/>
              </a:rPr>
              <a:t>Kesinlikle yapılabilir bir uygulamadır. Söz konusu malzeme hem maliyet açısından hem de kullanımdaki pratikliği açısından bir avantaj olup içerik açısından da estetik bir değer taşıyarak her daima ilgi çekebilecek bir çalışmadır.</a:t>
            </a:r>
            <a:endParaRPr lang="tr-TR" sz="2400" b="1" dirty="0">
              <a:latin typeface="Comic Sans MS" pitchFamily="66" charset="0"/>
            </a:endParaRPr>
          </a:p>
        </p:txBody>
      </p:sp>
    </p:spTree>
    <p:extLst>
      <p:ext uri="{BB962C8B-B14F-4D97-AF65-F5344CB8AC3E}">
        <p14:creationId xmlns="" xmlns:p14="http://schemas.microsoft.com/office/powerpoint/2010/main" val="1821595765"/>
      </p:ext>
    </p:extLst>
  </p:cSld>
  <p:clrMapOvr>
    <a:masterClrMapping/>
  </p:clrMapOvr>
  <p:transition advTm="5000">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amond(i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21296466">
            <a:off x="526348" y="1215047"/>
            <a:ext cx="8229600" cy="2580648"/>
          </a:xfrm>
          <a:solidFill>
            <a:schemeClr val="accent2">
              <a:lumMod val="20000"/>
              <a:lumOff val="80000"/>
            </a:schemeClr>
          </a:solidFill>
        </p:spPr>
        <p:txBody>
          <a:bodyPr>
            <a:noAutofit/>
          </a:bodyPr>
          <a:lstStyle/>
          <a:p>
            <a:r>
              <a:rPr lang="tr-TR" sz="2000" b="1" dirty="0" smtClean="0">
                <a:latin typeface="Comic Sans MS" pitchFamily="66" charset="0"/>
              </a:rPr>
              <a:t>	</a:t>
            </a:r>
            <a:r>
              <a:rPr lang="tr-TR" sz="2300" b="1" dirty="0" smtClean="0">
                <a:latin typeface="Comic Sans MS" pitchFamily="66" charset="0"/>
              </a:rPr>
              <a:t>Öğrencilerimiz atık maddelerden yararlanarak çalışmalarını yapmış, kültürümüzde yer alan ‘’Çini Sanatı’’ hakkında bilgi sahibi olmuşlardır.Ayrıca yapılan bu sanatsal faaliyet ile öğrencilerin yaşamında farklılık oluşturulmuş,   akademik olarak performansları arttırılmaya çalışılmıştır. Böylece TEOG  sonuçlarında da  olumlu sonuçlar elde edilmiştir.</a:t>
            </a:r>
            <a:endParaRPr lang="tr-TR" sz="2300" b="1" dirty="0">
              <a:latin typeface="Comic Sans MS" pitchFamily="66" charset="0"/>
            </a:endParaRPr>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rcRect l="17284" t="20105" r="9877" b="6177"/>
          <a:stretch>
            <a:fillRect/>
          </a:stretch>
        </p:blipFill>
        <p:spPr>
          <a:xfrm>
            <a:off x="2214546" y="3929066"/>
            <a:ext cx="4214842"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Metin kutusu 1"/>
          <p:cNvSpPr txBox="1"/>
          <p:nvPr/>
        </p:nvSpPr>
        <p:spPr>
          <a:xfrm rot="21206737">
            <a:off x="515189" y="612318"/>
            <a:ext cx="4500594" cy="523220"/>
          </a:xfrm>
          <a:prstGeom prst="rect">
            <a:avLst/>
          </a:prstGeom>
          <a:noFill/>
        </p:spPr>
        <p:txBody>
          <a:bodyPr wrap="square" rtlCol="0">
            <a:spAutoFit/>
          </a:bodyPr>
          <a:lstStyle/>
          <a:p>
            <a:r>
              <a:rPr lang="tr-TR" sz="2800" b="1" dirty="0" smtClean="0">
                <a:solidFill>
                  <a:srgbClr val="0070C0"/>
                </a:solidFill>
              </a:rPr>
              <a:t>SONUÇ…</a:t>
            </a:r>
            <a:endParaRPr lang="tr-TR" sz="2800" b="1" dirty="0">
              <a:solidFill>
                <a:srgbClr val="0070C0"/>
              </a:solidFill>
            </a:endParaRPr>
          </a:p>
        </p:txBody>
      </p:sp>
    </p:spTree>
    <p:extLst>
      <p:ext uri="{BB962C8B-B14F-4D97-AF65-F5344CB8AC3E}">
        <p14:creationId xmlns="" xmlns:p14="http://schemas.microsoft.com/office/powerpoint/2010/main" val="3385714693"/>
      </p:ext>
    </p:extLst>
  </p:cSld>
  <p:clrMapOvr>
    <a:masterClrMapping/>
  </p:clrMapOvr>
  <p:transition advTm="12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455" fill="hold">
                                          <p:stCondLst>
                                            <p:cond delay="0"/>
                                          </p:stCondLst>
                                        </p:cTn>
                                        <p:tgtEl>
                                          <p:spTgt spid="7">
                                            <p:txEl>
                                              <p:pRg st="0" end="0"/>
                                            </p:txEl>
                                          </p:spTgt>
                                        </p:tgtEl>
                                        <p:attrNameLst>
                                          <p:attrName>style.rotation</p:attrName>
                                        </p:attrNameLst>
                                      </p:cBhvr>
                                      <p:to>
                                        <p:strVal val="-45.0"/>
                                      </p:to>
                                    </p:set>
                                    <p:anim calcmode="lin" valueType="num">
                                      <p:cBhvr>
                                        <p:cTn id="8"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285720" y="785794"/>
          <a:ext cx="8640000" cy="5304346"/>
        </p:xfrm>
        <a:graphic>
          <a:graphicData uri="http://schemas.openxmlformats.org/drawingml/2006/table">
            <a:tbl>
              <a:tblPr firstRow="1" bandRow="1">
                <a:tableStyleId>{5DA37D80-6434-44D0-A028-1B22A696006F}</a:tableStyleId>
              </a:tblPr>
              <a:tblGrid>
                <a:gridCol w="3071834"/>
                <a:gridCol w="3571900"/>
                <a:gridCol w="1996266"/>
              </a:tblGrid>
              <a:tr h="7983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aseline="0" dirty="0" smtClean="0">
                          <a:solidFill>
                            <a:srgbClr val="002060"/>
                          </a:solidFill>
                          <a:latin typeface="Times New Roman" pitchFamily="18" charset="0"/>
                          <a:cs typeface="Times New Roman" pitchFamily="18" charset="0"/>
                        </a:rPr>
                        <a:t>YENİCEKÖYORTAOKULU</a:t>
                      </a:r>
                    </a:p>
                    <a:p>
                      <a:pPr algn="ctr"/>
                      <a:r>
                        <a:rPr lang="tr-TR" sz="1600" dirty="0" smtClean="0">
                          <a:solidFill>
                            <a:srgbClr val="002060"/>
                          </a:solidFill>
                          <a:latin typeface="Times New Roman" pitchFamily="18" charset="0"/>
                          <a:cs typeface="Times New Roman" pitchFamily="18" charset="0"/>
                        </a:rPr>
                        <a:t>I. DÖNEM </a:t>
                      </a:r>
                    </a:p>
                    <a:p>
                      <a:pPr algn="ctr"/>
                      <a:r>
                        <a:rPr lang="tr-TR" sz="1600" dirty="0" smtClean="0">
                          <a:solidFill>
                            <a:srgbClr val="002060"/>
                          </a:solidFill>
                          <a:latin typeface="Times New Roman" pitchFamily="18" charset="0"/>
                          <a:cs typeface="Times New Roman" pitchFamily="18" charset="0"/>
                        </a:rPr>
                        <a:t>8. SINIF ÖĞRENCİ SAYISI</a:t>
                      </a:r>
                      <a:endParaRPr lang="tr-TR" sz="1600" dirty="0">
                        <a:solidFill>
                          <a:srgbClr val="00206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aseline="0" dirty="0" smtClean="0">
                          <a:solidFill>
                            <a:srgbClr val="002060"/>
                          </a:solidFill>
                          <a:latin typeface="Times New Roman" pitchFamily="18" charset="0"/>
                          <a:cs typeface="Times New Roman" pitchFamily="18" charset="0"/>
                        </a:rPr>
                        <a:t>YENİCEKÖY ORTAOKULU</a:t>
                      </a:r>
                    </a:p>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solidFill>
                            <a:srgbClr val="002060"/>
                          </a:solidFill>
                          <a:latin typeface="Times New Roman" pitchFamily="18" charset="0"/>
                          <a:cs typeface="Times New Roman" pitchFamily="18" charset="0"/>
                        </a:rPr>
                        <a:t>II. DÖNEM</a:t>
                      </a:r>
                    </a:p>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solidFill>
                            <a:srgbClr val="002060"/>
                          </a:solidFill>
                          <a:latin typeface="Times New Roman" pitchFamily="18" charset="0"/>
                          <a:cs typeface="Times New Roman" pitchFamily="18" charset="0"/>
                        </a:rPr>
                        <a:t> 8. SINIF ÖĞRENCİ SAYISI</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C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rgbClr val="002060"/>
                          </a:solidFill>
                          <a:latin typeface="Times New Roman" pitchFamily="18" charset="0"/>
                          <a:cs typeface="Times New Roman" pitchFamily="18" charset="0"/>
                        </a:rPr>
                        <a:t>SONUÇ</a:t>
                      </a:r>
                    </a:p>
                  </a:txBody>
                  <a:tcPr anchor="ctr" anchorCtr="1">
                    <a:lnT w="12700" cap="flat" cmpd="sng" algn="ctr">
                      <a:solidFill>
                        <a:schemeClr val="tx1"/>
                      </a:solidFill>
                      <a:prstDash val="solid"/>
                      <a:round/>
                      <a:headEnd type="none" w="med" len="med"/>
                      <a:tailEnd type="none" w="med" len="med"/>
                    </a:lnT>
                    <a:solidFill>
                      <a:srgbClr val="66FF99"/>
                    </a:solidFill>
                  </a:tcPr>
                </a:tc>
              </a:tr>
              <a:tr h="295680">
                <a:tc>
                  <a:txBody>
                    <a:bodyPr/>
                    <a:lstStyle/>
                    <a:p>
                      <a:pPr algn="ctr"/>
                      <a:r>
                        <a:rPr lang="tr-TR" sz="1400" b="1" dirty="0" smtClean="0">
                          <a:latin typeface="Times New Roman" pitchFamily="18" charset="0"/>
                          <a:cs typeface="Times New Roman" pitchFamily="18" charset="0"/>
                        </a:rPr>
                        <a:t>22</a:t>
                      </a:r>
                      <a:endParaRPr lang="tr-TR" sz="14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solidFill>
                      <a:schemeClr val="accent2">
                        <a:lumMod val="40000"/>
                        <a:lumOff val="60000"/>
                        <a:alpha val="20000"/>
                      </a:schemeClr>
                    </a:solidFill>
                  </a:tcPr>
                </a:tc>
                <a:tc>
                  <a:txBody>
                    <a:bodyPr/>
                    <a:lstStyle/>
                    <a:p>
                      <a:pPr algn="ctr"/>
                      <a:r>
                        <a:rPr lang="tr-TR" sz="1400" b="1" dirty="0" smtClean="0">
                          <a:latin typeface="Times New Roman" pitchFamily="18" charset="0"/>
                          <a:cs typeface="Times New Roman" pitchFamily="18" charset="0"/>
                        </a:rPr>
                        <a:t>22</a:t>
                      </a:r>
                      <a:endParaRPr lang="tr-TR"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solidFill>
                      <a:schemeClr val="accent2">
                        <a:lumMod val="40000"/>
                        <a:lumOff val="60000"/>
                        <a:alpha val="20000"/>
                      </a:schemeClr>
                    </a:solidFill>
                  </a:tcPr>
                </a:tc>
                <a:tc>
                  <a:txBody>
                    <a:bodyPr/>
                    <a:lstStyle/>
                    <a:p>
                      <a:pPr algn="ctr"/>
                      <a:r>
                        <a:rPr lang="tr-TR" sz="1400" b="1" dirty="0" smtClean="0">
                          <a:latin typeface="Times New Roman" pitchFamily="18" charset="0"/>
                          <a:cs typeface="Times New Roman" pitchFamily="18" charset="0"/>
                        </a:rPr>
                        <a:t>      22</a:t>
                      </a:r>
                      <a:endParaRPr lang="tr-TR" sz="1400" b="1" dirty="0">
                        <a:latin typeface="Times New Roman" pitchFamily="18" charset="0"/>
                        <a:cs typeface="Times New Roman" pitchFamily="18" charset="0"/>
                      </a:endParaRPr>
                    </a:p>
                  </a:txBody>
                  <a:tcPr>
                    <a:solidFill>
                      <a:schemeClr val="accent2">
                        <a:lumMod val="40000"/>
                        <a:lumOff val="60000"/>
                        <a:alpha val="20000"/>
                      </a:schemeClr>
                    </a:solidFill>
                  </a:tcPr>
                </a:tc>
              </a:tr>
              <a:tr h="548871">
                <a:tc>
                  <a:txBody>
                    <a:bodyPr/>
                    <a:lstStyle/>
                    <a:p>
                      <a:pPr algn="ctr"/>
                      <a:r>
                        <a:rPr lang="tr-TR" sz="1400" b="1" dirty="0" smtClean="0">
                          <a:latin typeface="Times New Roman" pitchFamily="18" charset="0"/>
                          <a:cs typeface="Times New Roman" pitchFamily="18" charset="0"/>
                        </a:rPr>
                        <a:t>I. DÖNEM ORTALAMA NET</a:t>
                      </a:r>
                    </a:p>
                    <a:p>
                      <a:pPr algn="ctr"/>
                      <a:r>
                        <a:rPr lang="tr-TR" sz="1400" b="1" dirty="0" smtClean="0">
                          <a:latin typeface="Times New Roman" pitchFamily="18" charset="0"/>
                          <a:cs typeface="Times New Roman" pitchFamily="18" charset="0"/>
                        </a:rPr>
                        <a:t>(120</a:t>
                      </a:r>
                      <a:r>
                        <a:rPr lang="tr-TR" sz="1400" b="1" baseline="0" dirty="0" smtClean="0">
                          <a:latin typeface="Times New Roman" pitchFamily="18" charset="0"/>
                          <a:cs typeface="Times New Roman" pitchFamily="18" charset="0"/>
                        </a:rPr>
                        <a:t> Sorudan)</a:t>
                      </a:r>
                      <a:endParaRPr lang="tr-TR" sz="1400" b="1" dirty="0">
                        <a:latin typeface="Times New Roman" pitchFamily="18" charset="0"/>
                        <a:cs typeface="Times New Roman" pitchFamily="18" charset="0"/>
                      </a:endParaRPr>
                    </a:p>
                  </a:txBody>
                  <a:tcPr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latin typeface="Times New Roman" pitchFamily="18" charset="0"/>
                          <a:cs typeface="Times New Roman" pitchFamily="18" charset="0"/>
                        </a:rPr>
                        <a:t>II. DÖNEM ORTALAMA NET</a:t>
                      </a:r>
                    </a:p>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latin typeface="Times New Roman" pitchFamily="18" charset="0"/>
                          <a:cs typeface="Times New Roman" pitchFamily="18" charset="0"/>
                        </a:rPr>
                        <a:t>(120</a:t>
                      </a:r>
                      <a:r>
                        <a:rPr lang="tr-TR" sz="1400" b="1" baseline="0" dirty="0" smtClean="0">
                          <a:latin typeface="Times New Roman" pitchFamily="18" charset="0"/>
                          <a:cs typeface="Times New Roman" pitchFamily="18" charset="0"/>
                        </a:rPr>
                        <a:t> Sorudan)</a:t>
                      </a:r>
                      <a:endParaRPr lang="tr-TR" sz="1400" b="1" dirty="0" smtClean="0">
                        <a:latin typeface="Times New Roman" pitchFamily="18" charset="0"/>
                        <a:cs typeface="Times New Roman" pitchFamily="18" charset="0"/>
                      </a:endParaRPr>
                    </a:p>
                  </a:txBody>
                  <a:tcPr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latin typeface="Times New Roman" pitchFamily="18" charset="0"/>
                          <a:cs typeface="Times New Roman" pitchFamily="18" charset="0"/>
                        </a:rPr>
                        <a:t>NET </a:t>
                      </a:r>
                      <a:r>
                        <a:rPr lang="tr-TR" sz="1400" b="1" dirty="0" smtClean="0">
                          <a:solidFill>
                            <a:srgbClr val="FF0000"/>
                          </a:solidFill>
                          <a:latin typeface="Times New Roman" pitchFamily="18" charset="0"/>
                          <a:cs typeface="Times New Roman" pitchFamily="18" charset="0"/>
                        </a:rPr>
                        <a:t>ARTIŞI</a:t>
                      </a:r>
                    </a:p>
                  </a:txBody>
                  <a:tcPr anchor="ctr">
                    <a:solidFill>
                      <a:schemeClr val="accent3">
                        <a:lumMod val="40000"/>
                        <a:lumOff val="60000"/>
                      </a:schemeClr>
                    </a:solidFill>
                  </a:tcPr>
                </a:tc>
              </a:tr>
              <a:tr h="378851">
                <a:tc>
                  <a:txBody>
                    <a:bodyPr/>
                    <a:lstStyle/>
                    <a:p>
                      <a:pPr algn="ctr"/>
                      <a:r>
                        <a:rPr lang="tr-TR" sz="1400" b="1" dirty="0" smtClean="0">
                          <a:latin typeface="Times New Roman" pitchFamily="18" charset="0"/>
                          <a:cs typeface="Times New Roman" pitchFamily="18" charset="0"/>
                        </a:rPr>
                        <a:t>82,364</a:t>
                      </a:r>
                      <a:endParaRPr lang="tr-TR" sz="1400" b="1" dirty="0">
                        <a:latin typeface="Times New Roman" pitchFamily="18" charset="0"/>
                        <a:cs typeface="Times New Roman" pitchFamily="18" charset="0"/>
                      </a:endParaRPr>
                    </a:p>
                  </a:txBody>
                  <a:tcPr anchor="ctr">
                    <a:solidFill>
                      <a:schemeClr val="accent2">
                        <a:lumMod val="20000"/>
                        <a:lumOff val="80000"/>
                      </a:schemeClr>
                    </a:solidFill>
                  </a:tcPr>
                </a:tc>
                <a:tc>
                  <a:txBody>
                    <a:bodyPr/>
                    <a:lstStyle/>
                    <a:p>
                      <a:pPr algn="ctr"/>
                      <a:r>
                        <a:rPr lang="tr-TR" sz="1400" b="1" dirty="0" smtClean="0">
                          <a:latin typeface="Times New Roman" pitchFamily="18" charset="0"/>
                          <a:cs typeface="Times New Roman" pitchFamily="18" charset="0"/>
                        </a:rPr>
                        <a:t>84,455</a:t>
                      </a:r>
                      <a:endParaRPr lang="tr-TR" sz="1400" b="1" dirty="0">
                        <a:latin typeface="Times New Roman" pitchFamily="18" charset="0"/>
                        <a:cs typeface="Times New Roman" pitchFamily="18" charset="0"/>
                      </a:endParaRPr>
                    </a:p>
                  </a:txBody>
                  <a:tcPr anchor="ctr">
                    <a:solidFill>
                      <a:schemeClr val="accent2">
                        <a:lumMod val="20000"/>
                        <a:lumOff val="80000"/>
                      </a:schemeClr>
                    </a:solidFill>
                  </a:tcPr>
                </a:tc>
                <a:tc>
                  <a:txBody>
                    <a:bodyPr/>
                    <a:lstStyle/>
                    <a:p>
                      <a:pPr algn="ctr"/>
                      <a:r>
                        <a:rPr lang="tr-TR" sz="1400" b="1" dirty="0" smtClean="0">
                          <a:latin typeface="Times New Roman" pitchFamily="18" charset="0"/>
                          <a:cs typeface="Times New Roman" pitchFamily="18" charset="0"/>
                        </a:rPr>
                        <a:t>2.091 </a:t>
                      </a:r>
                    </a:p>
                  </a:txBody>
                  <a:tcPr anchor="ctr">
                    <a:solidFill>
                      <a:schemeClr val="accent2">
                        <a:lumMod val="20000"/>
                        <a:lumOff val="80000"/>
                      </a:schemeClr>
                    </a:solidFill>
                  </a:tcPr>
                </a:tc>
              </a:tr>
              <a:tr h="295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latin typeface="Times New Roman" pitchFamily="18" charset="0"/>
                          <a:cs typeface="Times New Roman" pitchFamily="18" charset="0"/>
                        </a:rPr>
                        <a:t>I. DÖNEM</a:t>
                      </a:r>
                      <a:r>
                        <a:rPr lang="tr-TR" sz="1400" b="1" baseline="0" dirty="0" smtClean="0">
                          <a:latin typeface="Times New Roman" pitchFamily="18" charset="0"/>
                          <a:cs typeface="Times New Roman" pitchFamily="18" charset="0"/>
                        </a:rPr>
                        <a:t>  PUAN </a:t>
                      </a:r>
                      <a:r>
                        <a:rPr lang="tr-TR" sz="1400" b="1" dirty="0" smtClean="0">
                          <a:latin typeface="Times New Roman" pitchFamily="18" charset="0"/>
                          <a:cs typeface="Times New Roman" pitchFamily="18" charset="0"/>
                        </a:rPr>
                        <a:t>ORTALAMASI</a:t>
                      </a:r>
                      <a:endParaRPr lang="tr-TR" sz="1400" b="1" dirty="0">
                        <a:latin typeface="Times New Roman" pitchFamily="18" charset="0"/>
                        <a:cs typeface="Times New Roman" pitchFamily="18" charset="0"/>
                      </a:endParaRP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latin typeface="Times New Roman" pitchFamily="18" charset="0"/>
                          <a:cs typeface="Times New Roman" pitchFamily="18" charset="0"/>
                        </a:rPr>
                        <a:t>II. DÖNEM</a:t>
                      </a:r>
                      <a:r>
                        <a:rPr lang="tr-TR" sz="1400" b="1" baseline="0" dirty="0" smtClean="0">
                          <a:latin typeface="Times New Roman" pitchFamily="18" charset="0"/>
                          <a:cs typeface="Times New Roman" pitchFamily="18" charset="0"/>
                        </a:rPr>
                        <a:t>  PUAN </a:t>
                      </a:r>
                      <a:r>
                        <a:rPr lang="tr-TR" sz="1400" b="1" dirty="0" smtClean="0">
                          <a:latin typeface="Times New Roman" pitchFamily="18" charset="0"/>
                          <a:cs typeface="Times New Roman" pitchFamily="18" charset="0"/>
                        </a:rPr>
                        <a:t>ORTALAMASI</a:t>
                      </a:r>
                    </a:p>
                  </a:txBody>
                  <a:tcPr>
                    <a:solidFill>
                      <a:schemeClr val="accent3">
                        <a:lumMod val="40000"/>
                        <a:lumOff val="60000"/>
                      </a:schemeClr>
                    </a:solidFill>
                  </a:tcPr>
                </a:tc>
                <a:tc>
                  <a:txBody>
                    <a:bodyPr/>
                    <a:lstStyle/>
                    <a:p>
                      <a:pPr algn="ctr"/>
                      <a:r>
                        <a:rPr lang="tr-TR" sz="1400" b="1" dirty="0" smtClean="0">
                          <a:latin typeface="Times New Roman" pitchFamily="18" charset="0"/>
                          <a:cs typeface="Times New Roman" pitchFamily="18" charset="0"/>
                        </a:rPr>
                        <a:t>PUAN </a:t>
                      </a:r>
                      <a:r>
                        <a:rPr lang="tr-TR" sz="1400" b="1" dirty="0" smtClean="0">
                          <a:solidFill>
                            <a:srgbClr val="FF0000"/>
                          </a:solidFill>
                          <a:latin typeface="Times New Roman" pitchFamily="18" charset="0"/>
                          <a:cs typeface="Times New Roman" pitchFamily="18" charset="0"/>
                        </a:rPr>
                        <a:t>ARTIŞI</a:t>
                      </a:r>
                      <a:endParaRPr lang="tr-TR" sz="1400" b="1" dirty="0">
                        <a:solidFill>
                          <a:srgbClr val="FF0000"/>
                        </a:solidFill>
                        <a:latin typeface="Times New Roman" pitchFamily="18" charset="0"/>
                        <a:cs typeface="Times New Roman" pitchFamily="18" charset="0"/>
                      </a:endParaRPr>
                    </a:p>
                  </a:txBody>
                  <a:tcPr>
                    <a:solidFill>
                      <a:schemeClr val="accent3">
                        <a:lumMod val="40000"/>
                        <a:lumOff val="60000"/>
                      </a:schemeClr>
                    </a:solidFill>
                  </a:tcPr>
                </a:tc>
              </a:tr>
              <a:tr h="38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latin typeface="Times New Roman" pitchFamily="18" charset="0"/>
                          <a:cs typeface="Times New Roman" pitchFamily="18" charset="0"/>
                        </a:rPr>
                        <a:t>68,561</a:t>
                      </a:r>
                      <a:endParaRPr lang="tr-TR" sz="1400" b="1" dirty="0">
                        <a:latin typeface="Times New Roman" pitchFamily="18" charset="0"/>
                        <a:cs typeface="Times New Roman" pitchFamily="18" charset="0"/>
                      </a:endParaRPr>
                    </a:p>
                  </a:txBody>
                  <a:tcPr>
                    <a:solidFill>
                      <a:schemeClr val="accent2">
                        <a:lumMod val="60000"/>
                        <a:lumOff val="40000"/>
                        <a:alpha val="20000"/>
                      </a:schemeClr>
                    </a:solidFill>
                  </a:tcPr>
                </a:tc>
                <a:tc>
                  <a:txBody>
                    <a:bodyPr/>
                    <a:lstStyle/>
                    <a:p>
                      <a:pPr algn="ctr"/>
                      <a:r>
                        <a:rPr lang="tr-TR" sz="1400" b="1" dirty="0" smtClean="0">
                          <a:latin typeface="Times New Roman" pitchFamily="18" charset="0"/>
                          <a:cs typeface="Times New Roman" pitchFamily="18" charset="0"/>
                        </a:rPr>
                        <a:t>70,378</a:t>
                      </a:r>
                      <a:endParaRPr lang="tr-TR" sz="1400" b="1" dirty="0">
                        <a:latin typeface="Times New Roman" pitchFamily="18" charset="0"/>
                        <a:cs typeface="Times New Roman" pitchFamily="18" charset="0"/>
                      </a:endParaRPr>
                    </a:p>
                  </a:txBody>
                  <a:tcPr>
                    <a:solidFill>
                      <a:schemeClr val="accent2">
                        <a:lumMod val="60000"/>
                        <a:lumOff val="40000"/>
                        <a:alpha val="20000"/>
                      </a:schemeClr>
                    </a:solidFill>
                  </a:tcPr>
                </a:tc>
                <a:tc>
                  <a:txBody>
                    <a:bodyPr/>
                    <a:lstStyle/>
                    <a:p>
                      <a:pPr algn="ctr"/>
                      <a:r>
                        <a:rPr lang="tr-TR" sz="1400" b="1" dirty="0" smtClean="0">
                          <a:latin typeface="Times New Roman" pitchFamily="18" charset="0"/>
                          <a:cs typeface="Times New Roman" pitchFamily="18" charset="0"/>
                        </a:rPr>
                        <a:t>1.817</a:t>
                      </a:r>
                      <a:endParaRPr lang="tr-TR" sz="1400" b="1" dirty="0">
                        <a:latin typeface="Times New Roman" pitchFamily="18" charset="0"/>
                        <a:cs typeface="Times New Roman" pitchFamily="18" charset="0"/>
                      </a:endParaRPr>
                    </a:p>
                  </a:txBody>
                  <a:tcPr>
                    <a:solidFill>
                      <a:schemeClr val="accent2">
                        <a:lumMod val="60000"/>
                        <a:lumOff val="40000"/>
                        <a:alpha val="20000"/>
                      </a:schemeClr>
                    </a:solidFill>
                  </a:tcPr>
                </a:tc>
              </a:tr>
              <a:tr h="5026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latin typeface="Times New Roman" pitchFamily="18" charset="0"/>
                          <a:cs typeface="Times New Roman" pitchFamily="18" charset="0"/>
                        </a:rPr>
                        <a:t>I. DÖNEM</a:t>
                      </a:r>
                      <a:r>
                        <a:rPr lang="tr-TR" sz="1400" b="1" baseline="0" dirty="0" smtClean="0">
                          <a:latin typeface="Times New Roman" pitchFamily="18" charset="0"/>
                          <a:cs typeface="Times New Roman" pitchFamily="18" charset="0"/>
                        </a:rPr>
                        <a:t> TEOG SINAVINDA</a:t>
                      </a:r>
                    </a:p>
                    <a:p>
                      <a:pPr marL="0" marR="0" indent="0" algn="ctr" defTabSz="914400" rtl="0" eaLnBrk="1" fontAlgn="auto" latinLnBrk="0" hangingPunct="1">
                        <a:lnSpc>
                          <a:spcPct val="100000"/>
                        </a:lnSpc>
                        <a:spcBef>
                          <a:spcPts val="0"/>
                        </a:spcBef>
                        <a:spcAft>
                          <a:spcPts val="0"/>
                        </a:spcAft>
                        <a:buClrTx/>
                        <a:buSzTx/>
                        <a:buFontTx/>
                        <a:buNone/>
                        <a:tabLst/>
                        <a:defRPr/>
                      </a:pPr>
                      <a:r>
                        <a:rPr lang="tr-TR" sz="1400" b="1" baseline="0" dirty="0" smtClean="0">
                          <a:latin typeface="Times New Roman" pitchFamily="18" charset="0"/>
                          <a:cs typeface="Times New Roman" pitchFamily="18" charset="0"/>
                        </a:rPr>
                        <a:t>İLÇE DERECE</a:t>
                      </a:r>
                      <a:r>
                        <a:rPr lang="tr-TR" sz="1400" b="1" baseline="0" dirty="0" smtClean="0">
                          <a:solidFill>
                            <a:srgbClr val="FF0000"/>
                          </a:solidFill>
                          <a:latin typeface="Times New Roman" pitchFamily="18" charset="0"/>
                          <a:cs typeface="Times New Roman" pitchFamily="18" charset="0"/>
                        </a:rPr>
                        <a:t>Sİ</a:t>
                      </a:r>
                      <a:endParaRPr lang="tr-TR" sz="1400" b="1" dirty="0">
                        <a:solidFill>
                          <a:srgbClr val="FF0000"/>
                        </a:solidFill>
                        <a:latin typeface="Times New Roman" pitchFamily="18" charset="0"/>
                        <a:cs typeface="Times New Roman" pitchFamily="18" charset="0"/>
                      </a:endParaRPr>
                    </a:p>
                  </a:txBody>
                  <a:tcPr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latin typeface="Times New Roman" pitchFamily="18" charset="0"/>
                          <a:cs typeface="Times New Roman" pitchFamily="18" charset="0"/>
                        </a:rPr>
                        <a:t>II. DÖNEM</a:t>
                      </a:r>
                      <a:r>
                        <a:rPr lang="tr-TR" sz="1400" b="1" baseline="0" dirty="0" smtClean="0">
                          <a:latin typeface="Times New Roman" pitchFamily="18" charset="0"/>
                          <a:cs typeface="Times New Roman" pitchFamily="18" charset="0"/>
                        </a:rPr>
                        <a:t> TEOG SINAVINDA</a:t>
                      </a:r>
                    </a:p>
                    <a:p>
                      <a:pPr marL="0" marR="0" indent="0" algn="ctr" defTabSz="914400" rtl="0" eaLnBrk="1" fontAlgn="auto" latinLnBrk="0" hangingPunct="1">
                        <a:lnSpc>
                          <a:spcPct val="100000"/>
                        </a:lnSpc>
                        <a:spcBef>
                          <a:spcPts val="0"/>
                        </a:spcBef>
                        <a:spcAft>
                          <a:spcPts val="0"/>
                        </a:spcAft>
                        <a:buClrTx/>
                        <a:buSzTx/>
                        <a:buFontTx/>
                        <a:buNone/>
                        <a:tabLst/>
                        <a:defRPr/>
                      </a:pPr>
                      <a:r>
                        <a:rPr lang="tr-TR" sz="1400" b="1" baseline="0" dirty="0" smtClean="0">
                          <a:latin typeface="Times New Roman" pitchFamily="18" charset="0"/>
                          <a:cs typeface="Times New Roman" pitchFamily="18" charset="0"/>
                        </a:rPr>
                        <a:t>İLÇE DERECE</a:t>
                      </a:r>
                      <a:r>
                        <a:rPr lang="tr-TR" sz="1400" b="1" baseline="0" dirty="0" smtClean="0">
                          <a:solidFill>
                            <a:srgbClr val="FF0000"/>
                          </a:solidFill>
                          <a:latin typeface="Times New Roman" pitchFamily="18" charset="0"/>
                          <a:cs typeface="Times New Roman" pitchFamily="18" charset="0"/>
                        </a:rPr>
                        <a:t>LERİ</a:t>
                      </a:r>
                      <a:endParaRPr lang="tr-TR" sz="1400" b="1" dirty="0" smtClean="0">
                        <a:solidFill>
                          <a:srgbClr val="FF0000"/>
                        </a:solidFill>
                        <a:latin typeface="Times New Roman" pitchFamily="18" charset="0"/>
                        <a:cs typeface="Times New Roman" pitchFamily="18" charset="0"/>
                      </a:endParaRPr>
                    </a:p>
                  </a:txBody>
                  <a:tcPr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baseline="0" dirty="0" smtClean="0">
                          <a:latin typeface="Times New Roman" pitchFamily="18" charset="0"/>
                          <a:cs typeface="Times New Roman" pitchFamily="18" charset="0"/>
                        </a:rPr>
                        <a:t>İLÇE DERECELERİ</a:t>
                      </a:r>
                    </a:p>
                    <a:p>
                      <a:pPr marL="0" marR="0" indent="0" algn="ctr" defTabSz="914400" rtl="0" eaLnBrk="1" fontAlgn="auto" latinLnBrk="0" hangingPunct="1">
                        <a:lnSpc>
                          <a:spcPct val="100000"/>
                        </a:lnSpc>
                        <a:spcBef>
                          <a:spcPts val="0"/>
                        </a:spcBef>
                        <a:spcAft>
                          <a:spcPts val="0"/>
                        </a:spcAft>
                        <a:buClrTx/>
                        <a:buSzTx/>
                        <a:buFontTx/>
                        <a:buNone/>
                        <a:tabLst/>
                        <a:defRPr/>
                      </a:pPr>
                      <a:r>
                        <a:rPr lang="tr-TR" sz="1400" b="1" baseline="0" dirty="0" smtClean="0">
                          <a:solidFill>
                            <a:srgbClr val="FF0000"/>
                          </a:solidFill>
                          <a:latin typeface="Times New Roman" pitchFamily="18" charset="0"/>
                          <a:cs typeface="Times New Roman" pitchFamily="18" charset="0"/>
                        </a:rPr>
                        <a:t>ARTIŞI</a:t>
                      </a:r>
                      <a:endParaRPr lang="tr-TR" sz="1400" b="1" dirty="0" smtClean="0">
                        <a:solidFill>
                          <a:srgbClr val="FF0000"/>
                        </a:solidFill>
                        <a:latin typeface="Times New Roman" pitchFamily="18" charset="0"/>
                        <a:cs typeface="Times New Roman" pitchFamily="18" charset="0"/>
                      </a:endParaRPr>
                    </a:p>
                  </a:txBody>
                  <a:tcPr anchor="ctr">
                    <a:solidFill>
                      <a:schemeClr val="accent3">
                        <a:lumMod val="40000"/>
                        <a:lumOff val="60000"/>
                      </a:schemeClr>
                    </a:solidFill>
                  </a:tcPr>
                </a:tc>
              </a:tr>
              <a:tr h="709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latin typeface="Times New Roman" pitchFamily="18" charset="0"/>
                          <a:cs typeface="Times New Roman" pitchFamily="18" charset="0"/>
                        </a:rPr>
                        <a:t>1-DİN  KÜLTÜRÜ – </a:t>
                      </a:r>
                      <a:r>
                        <a:rPr lang="tr-TR" sz="1400" b="1" dirty="0" smtClean="0">
                          <a:solidFill>
                            <a:srgbClr val="FF0000"/>
                          </a:solidFill>
                          <a:latin typeface="Times New Roman" pitchFamily="18" charset="0"/>
                          <a:cs typeface="Times New Roman" pitchFamily="18" charset="0"/>
                        </a:rPr>
                        <a:t>İLÇE 1.Sİ</a:t>
                      </a:r>
                      <a:endParaRPr lang="tr-TR" sz="1400" b="1"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solidFill>
                      <a:schemeClr val="accent2">
                        <a:lumMod val="60000"/>
                        <a:lumOff val="40000"/>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latin typeface="Times New Roman" pitchFamily="18" charset="0"/>
                          <a:cs typeface="Times New Roman" pitchFamily="18" charset="0"/>
                        </a:rPr>
                        <a:t>1-DİN  KÜLTÜRÜ –</a:t>
                      </a:r>
                      <a:r>
                        <a:rPr lang="tr-TR" sz="1400" b="1" dirty="0" smtClean="0">
                          <a:solidFill>
                            <a:srgbClr val="FF0000"/>
                          </a:solidFill>
                          <a:latin typeface="Times New Roman" pitchFamily="18" charset="0"/>
                          <a:cs typeface="Times New Roman" pitchFamily="18" charset="0"/>
                        </a:rPr>
                        <a:t>İLÇE 1.Sİ</a:t>
                      </a:r>
                    </a:p>
                    <a:p>
                      <a:pPr algn="l"/>
                      <a:r>
                        <a:rPr lang="tr-TR" sz="1400" b="1" dirty="0" smtClean="0">
                          <a:latin typeface="Times New Roman" pitchFamily="18" charset="0"/>
                          <a:cs typeface="Times New Roman" pitchFamily="18" charset="0"/>
                        </a:rPr>
                        <a:t>2-TÜRKÇE             -</a:t>
                      </a:r>
                      <a:r>
                        <a:rPr lang="tr-TR" sz="1400" b="1" dirty="0" smtClean="0">
                          <a:solidFill>
                            <a:srgbClr val="FF0000"/>
                          </a:solidFill>
                          <a:latin typeface="Times New Roman" pitchFamily="18" charset="0"/>
                          <a:cs typeface="Times New Roman" pitchFamily="18" charset="0"/>
                        </a:rPr>
                        <a:t>İLÇE 1.Sİ</a:t>
                      </a:r>
                    </a:p>
                    <a:p>
                      <a:pPr algn="l"/>
                      <a:r>
                        <a:rPr lang="tr-TR" sz="1400" b="1" dirty="0" smtClean="0">
                          <a:latin typeface="Times New Roman" pitchFamily="18" charset="0"/>
                          <a:cs typeface="Times New Roman" pitchFamily="18" charset="0"/>
                        </a:rPr>
                        <a:t>3-FEN </a:t>
                      </a:r>
                      <a:r>
                        <a:rPr lang="tr-TR" sz="1400" b="1" smtClean="0">
                          <a:latin typeface="Times New Roman" pitchFamily="18" charset="0"/>
                          <a:cs typeface="Times New Roman" pitchFamily="18" charset="0"/>
                        </a:rPr>
                        <a:t>BİLGİSİ     -(</a:t>
                      </a:r>
                      <a:r>
                        <a:rPr lang="tr-TR" sz="1400" b="1" dirty="0" smtClean="0">
                          <a:solidFill>
                            <a:srgbClr val="FF0000"/>
                          </a:solidFill>
                          <a:latin typeface="Times New Roman" pitchFamily="18" charset="0"/>
                          <a:cs typeface="Times New Roman" pitchFamily="18" charset="0"/>
                        </a:rPr>
                        <a:t>İLÇE MERKEZİ</a:t>
                      </a:r>
                      <a:r>
                        <a:rPr lang="tr-TR" sz="1400" b="1" dirty="0" smtClean="0">
                          <a:latin typeface="Times New Roman" pitchFamily="18" charset="0"/>
                          <a:cs typeface="Times New Roman" pitchFamily="18" charset="0"/>
                        </a:rPr>
                        <a:t>)</a:t>
                      </a:r>
                      <a:r>
                        <a:rPr lang="tr-TR" sz="1400" b="1" dirty="0" smtClean="0">
                          <a:solidFill>
                            <a:srgbClr val="FF0000"/>
                          </a:solidFill>
                          <a:latin typeface="Times New Roman" pitchFamily="18" charset="0"/>
                          <a:cs typeface="Times New Roman" pitchFamily="18" charset="0"/>
                        </a:rPr>
                        <a:t>1.Sİ</a:t>
                      </a:r>
                      <a:endParaRPr lang="tr-TR" sz="1400" b="1"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60000"/>
                        <a:lumOff val="40000"/>
                        <a:alpha val="20000"/>
                      </a:schemeClr>
                    </a:solidFill>
                  </a:tcPr>
                </a:tc>
                <a:tc>
                  <a:txBody>
                    <a:bodyPr/>
                    <a:lstStyle/>
                    <a:p>
                      <a:pPr algn="l"/>
                      <a:r>
                        <a:rPr lang="tr-TR" sz="1400" b="1" dirty="0" smtClean="0">
                          <a:latin typeface="Times New Roman" pitchFamily="18" charset="0"/>
                          <a:cs typeface="Times New Roman" pitchFamily="18" charset="0"/>
                        </a:rPr>
                        <a:t>1-TÜRKÇE</a:t>
                      </a:r>
                    </a:p>
                    <a:p>
                      <a:pPr algn="l"/>
                      <a:r>
                        <a:rPr lang="tr-TR" sz="1400" b="1" dirty="0" smtClean="0">
                          <a:latin typeface="Times New Roman" pitchFamily="18" charset="0"/>
                          <a:cs typeface="Times New Roman" pitchFamily="18" charset="0"/>
                        </a:rPr>
                        <a:t>2-FEN BİLGİSİ</a:t>
                      </a:r>
                    </a:p>
                    <a:p>
                      <a:pPr algn="ctr"/>
                      <a:endParaRPr lang="tr-TR"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solidFill>
                      <a:schemeClr val="accent2">
                        <a:lumMod val="60000"/>
                        <a:lumOff val="40000"/>
                        <a:alpha val="20000"/>
                      </a:schemeClr>
                    </a:solidFill>
                  </a:tcPr>
                </a:tc>
              </a:tr>
              <a:tr h="2956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latin typeface="Times New Roman" pitchFamily="18" charset="0"/>
                          <a:cs typeface="Times New Roman" pitchFamily="18" charset="0"/>
                        </a:rPr>
                        <a:t> I. DÖNEM  DİĞER</a:t>
                      </a:r>
                      <a:r>
                        <a:rPr lang="tr-TR" sz="1400" b="1" baseline="0" dirty="0" smtClean="0">
                          <a:latin typeface="Times New Roman" pitchFamily="18" charset="0"/>
                          <a:cs typeface="Times New Roman" pitchFamily="18" charset="0"/>
                        </a:rPr>
                        <a:t> DERSLERDEN</a:t>
                      </a:r>
                      <a:endParaRPr lang="tr-TR" sz="14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latin typeface="Times New Roman" pitchFamily="18" charset="0"/>
                          <a:cs typeface="Times New Roman" pitchFamily="18" charset="0"/>
                        </a:rPr>
                        <a:t>II. DÖNEM   DİĞER DERSLERDEN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latin typeface="Times New Roman" pitchFamily="18" charset="0"/>
                          <a:cs typeface="Times New Roman" pitchFamily="18" charset="0"/>
                        </a:rPr>
                        <a:t>PUAN </a:t>
                      </a:r>
                      <a:r>
                        <a:rPr lang="tr-TR" sz="1400" b="1" dirty="0" smtClean="0">
                          <a:solidFill>
                            <a:srgbClr val="FF0000"/>
                          </a:solidFill>
                          <a:latin typeface="Times New Roman" pitchFamily="18" charset="0"/>
                          <a:cs typeface="Times New Roman" pitchFamily="18" charset="0"/>
                        </a:rPr>
                        <a:t>ARTIŞLARI</a:t>
                      </a:r>
                      <a:endParaRPr lang="tr-TR" sz="1400" b="1"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solidFill>
                      <a:schemeClr val="accent3">
                        <a:lumMod val="40000"/>
                        <a:lumOff val="60000"/>
                      </a:schemeClr>
                    </a:solidFill>
                  </a:tcPr>
                </a:tc>
              </a:tr>
              <a:tr h="1003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latin typeface="Times New Roman" pitchFamily="18" charset="0"/>
                          <a:cs typeface="Times New Roman" pitchFamily="18" charset="0"/>
                        </a:rPr>
                        <a:t>MATEMATİK: 48,86  PUAN</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latin typeface="Times New Roman" pitchFamily="18" charset="0"/>
                          <a:cs typeface="Times New Roman" pitchFamily="18" charset="0"/>
                        </a:rPr>
                        <a:t>İNGİLİZCE</a:t>
                      </a:r>
                      <a:r>
                        <a:rPr lang="tr-TR" sz="1600" b="1" baseline="0" dirty="0" smtClean="0">
                          <a:latin typeface="Times New Roman" pitchFamily="18" charset="0"/>
                          <a:cs typeface="Times New Roman" pitchFamily="18" charset="0"/>
                        </a:rPr>
                        <a:t>     : 64,55  PUAN</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b="1" baseline="0" dirty="0" smtClean="0">
                          <a:latin typeface="Times New Roman" pitchFamily="18" charset="0"/>
                          <a:cs typeface="Times New Roman" pitchFamily="18" charset="0"/>
                        </a:rPr>
                        <a:t>T.C. İNK.T.       : 67,73  PUAN</a:t>
                      </a:r>
                      <a:endParaRPr lang="tr-TR" sz="16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solidFill>
                      <a:schemeClr val="accent2">
                        <a:lumMod val="60000"/>
                        <a:lumOff val="40000"/>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latin typeface="Times New Roman" pitchFamily="18" charset="0"/>
                          <a:cs typeface="Times New Roman" pitchFamily="18" charset="0"/>
                        </a:rPr>
                        <a:t>MATEMATİK: 50,68  PUAN</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latin typeface="Times New Roman" pitchFamily="18" charset="0"/>
                          <a:cs typeface="Times New Roman" pitchFamily="18" charset="0"/>
                        </a:rPr>
                        <a:t>İNGİLİZCE</a:t>
                      </a:r>
                      <a:r>
                        <a:rPr lang="tr-TR" sz="1600" b="1" baseline="0" dirty="0" smtClean="0">
                          <a:latin typeface="Times New Roman" pitchFamily="18" charset="0"/>
                          <a:cs typeface="Times New Roman" pitchFamily="18" charset="0"/>
                        </a:rPr>
                        <a:t>     : 69,77  PUAN</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b="1" baseline="0" dirty="0" smtClean="0">
                          <a:latin typeface="Times New Roman" pitchFamily="18" charset="0"/>
                          <a:cs typeface="Times New Roman" pitchFamily="18" charset="0"/>
                        </a:rPr>
                        <a:t>T.C. İNK.T.       : 71,59  PUAN</a:t>
                      </a:r>
                      <a:endParaRPr lang="tr-TR" sz="16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60000"/>
                        <a:lumOff val="40000"/>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latin typeface="Times New Roman" pitchFamily="18" charset="0"/>
                          <a:cs typeface="Times New Roman" pitchFamily="18" charset="0"/>
                        </a:rPr>
                        <a:t>MAT: </a:t>
                      </a:r>
                      <a:r>
                        <a:rPr lang="tr-TR" sz="1600" b="1" baseline="0" dirty="0" smtClean="0">
                          <a:latin typeface="Times New Roman" pitchFamily="18" charset="0"/>
                          <a:cs typeface="Times New Roman" pitchFamily="18" charset="0"/>
                        </a:rPr>
                        <a:t> </a:t>
                      </a:r>
                      <a:r>
                        <a:rPr lang="tr-TR" sz="1600" b="1" dirty="0" smtClean="0">
                          <a:latin typeface="Times New Roman" pitchFamily="18" charset="0"/>
                          <a:cs typeface="Times New Roman" pitchFamily="18" charset="0"/>
                        </a:rPr>
                        <a:t>1,82  PUAN</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latin typeface="Times New Roman" pitchFamily="18" charset="0"/>
                          <a:cs typeface="Times New Roman" pitchFamily="18" charset="0"/>
                        </a:rPr>
                        <a:t>İNG</a:t>
                      </a:r>
                      <a:r>
                        <a:rPr lang="tr-TR" sz="1600" b="1" baseline="0" dirty="0" smtClean="0">
                          <a:latin typeface="Times New Roman" pitchFamily="18" charset="0"/>
                          <a:cs typeface="Times New Roman" pitchFamily="18" charset="0"/>
                        </a:rPr>
                        <a:t>  :  5,22  PUAN</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b="1" baseline="0" dirty="0" smtClean="0">
                          <a:latin typeface="Times New Roman" pitchFamily="18" charset="0"/>
                          <a:cs typeface="Times New Roman" pitchFamily="18" charset="0"/>
                        </a:rPr>
                        <a:t>İNK  :  3,86  PUAN</a:t>
                      </a:r>
                      <a:endParaRPr lang="tr-TR" sz="16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solidFill>
                      <a:schemeClr val="accent2">
                        <a:lumMod val="60000"/>
                        <a:lumOff val="40000"/>
                        <a:alpha val="20000"/>
                      </a:schemeClr>
                    </a:solidFill>
                  </a:tcPr>
                </a:tc>
              </a:tr>
            </a:tbl>
          </a:graphicData>
        </a:graphic>
      </p:graphicFrame>
      <p:pic>
        <p:nvPicPr>
          <p:cNvPr id="3" name="Picture 2" descr="http://i1074.photobucket.com/albums/w411/RidyiY/gifs-estrellas.gif">
            <a:hlinkClick r:id="rId2"/>
          </p:cNvPr>
          <p:cNvPicPr>
            <a:picLocks noChangeAspect="1" noChangeArrowheads="1" noCrop="1"/>
          </p:cNvPicPr>
          <p:nvPr/>
        </p:nvPicPr>
        <p:blipFill>
          <a:blip r:embed="rId3"/>
          <a:srcRect/>
          <a:stretch>
            <a:fillRect/>
          </a:stretch>
        </p:blipFill>
        <p:spPr bwMode="auto">
          <a:xfrm rot="641294">
            <a:off x="6461829" y="-457990"/>
            <a:ext cx="2190750" cy="2095501"/>
          </a:xfrm>
          <a:prstGeom prst="rect">
            <a:avLst/>
          </a:prstGeom>
          <a:noFill/>
        </p:spPr>
      </p:pic>
    </p:spTree>
  </p:cSld>
  <p:clrMapOvr>
    <a:masterClrMapping/>
  </p:clrMapOvr>
  <p:transition spd="slow" advTm="1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5922" t="3906" r="14348" b="9179"/>
          <a:stretch>
            <a:fillRect/>
          </a:stretch>
        </p:blipFill>
        <p:spPr bwMode="auto">
          <a:xfrm>
            <a:off x="71374" y="0"/>
            <a:ext cx="9072626" cy="6858000"/>
          </a:xfrm>
          <a:prstGeom prst="rect">
            <a:avLst/>
          </a:prstGeom>
          <a:noFill/>
          <a:ln w="9525">
            <a:noFill/>
            <a:miter lim="800000"/>
            <a:headEnd/>
            <a:tailEnd/>
          </a:ln>
          <a:effectLst/>
        </p:spPr>
      </p:pic>
    </p:spTree>
  </p:cSld>
  <p:clrMapOvr>
    <a:masterClrMapping/>
  </p:clrMapOvr>
  <p:transition spd="slow" advTm="9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2628" r="12701"/>
          <a:stretch>
            <a:fillRect/>
          </a:stretch>
        </p:blipFill>
        <p:spPr bwMode="auto">
          <a:xfrm>
            <a:off x="0" y="0"/>
            <a:ext cx="9144000" cy="6858000"/>
          </a:xfrm>
          <a:prstGeom prst="rect">
            <a:avLst/>
          </a:prstGeom>
          <a:noFill/>
          <a:ln w="9525">
            <a:noFill/>
            <a:miter lim="800000"/>
            <a:headEnd/>
            <a:tailEnd/>
          </a:ln>
          <a:effectLst/>
        </p:spPr>
      </p:pic>
      <p:sp>
        <p:nvSpPr>
          <p:cNvPr id="2" name="1 Metin kutusu"/>
          <p:cNvSpPr txBox="1"/>
          <p:nvPr/>
        </p:nvSpPr>
        <p:spPr>
          <a:xfrm>
            <a:off x="2214546" y="5934670"/>
            <a:ext cx="4968027" cy="954107"/>
          </a:xfrm>
          <a:prstGeom prst="rect">
            <a:avLst/>
          </a:prstGeom>
          <a:noFill/>
        </p:spPr>
        <p:txBody>
          <a:bodyPr wrap="none" rtlCol="0">
            <a:spAutoFit/>
          </a:bodyPr>
          <a:lstStyle/>
          <a:p>
            <a:endParaRPr lang="tr-TR" dirty="0" smtClean="0"/>
          </a:p>
          <a:p>
            <a:r>
              <a:rPr lang="tr-TR" sz="2000" b="1" dirty="0" smtClean="0">
                <a:latin typeface="Comic Sans MS" pitchFamily="66" charset="0"/>
              </a:rPr>
              <a:t>DİNLEDİĞİNİZ İÇİN TEŞEKKÜRLER.</a:t>
            </a:r>
          </a:p>
          <a:p>
            <a:endParaRPr lang="tr-TR" b="1" dirty="0"/>
          </a:p>
        </p:txBody>
      </p:sp>
      <p:pic>
        <p:nvPicPr>
          <p:cNvPr id="1028" name="Picture 4" descr="http://img8.dreamies.de/img/112/b/lzt08typksk.gif">
            <a:hlinkClick r:id="rId3"/>
          </p:cNvPr>
          <p:cNvPicPr>
            <a:picLocks noChangeAspect="1" noChangeArrowheads="1" noCrop="1"/>
          </p:cNvPicPr>
          <p:nvPr/>
        </p:nvPicPr>
        <p:blipFill>
          <a:blip r:embed="rId4"/>
          <a:srcRect/>
          <a:stretch>
            <a:fillRect/>
          </a:stretch>
        </p:blipFill>
        <p:spPr bwMode="auto">
          <a:xfrm>
            <a:off x="8072462" y="500042"/>
            <a:ext cx="800100" cy="809626"/>
          </a:xfrm>
          <a:prstGeom prst="rect">
            <a:avLst/>
          </a:prstGeom>
          <a:noFill/>
        </p:spPr>
      </p:pic>
      <p:pic>
        <p:nvPicPr>
          <p:cNvPr id="1030" name="Picture 6" descr="http://img8.dreamies.de/img/112/b/lzt08typksk.gif">
            <a:hlinkClick r:id="rId3"/>
          </p:cNvPr>
          <p:cNvPicPr>
            <a:picLocks noChangeAspect="1" noChangeArrowheads="1" noCrop="1"/>
          </p:cNvPicPr>
          <p:nvPr/>
        </p:nvPicPr>
        <p:blipFill>
          <a:blip r:embed="rId4"/>
          <a:srcRect/>
          <a:stretch>
            <a:fillRect/>
          </a:stretch>
        </p:blipFill>
        <p:spPr bwMode="auto">
          <a:xfrm>
            <a:off x="0" y="1071546"/>
            <a:ext cx="800100" cy="809626"/>
          </a:xfrm>
          <a:prstGeom prst="rect">
            <a:avLst/>
          </a:prstGeom>
          <a:noFill/>
        </p:spPr>
      </p:pic>
      <p:pic>
        <p:nvPicPr>
          <p:cNvPr id="1032" name="Picture 8" descr="http://img8.dreamies.de/img/112/b/lzt08typksk.gif">
            <a:hlinkClick r:id="rId3"/>
          </p:cNvPr>
          <p:cNvPicPr>
            <a:picLocks noChangeAspect="1" noChangeArrowheads="1" noCrop="1"/>
          </p:cNvPicPr>
          <p:nvPr/>
        </p:nvPicPr>
        <p:blipFill>
          <a:blip r:embed="rId4"/>
          <a:srcRect/>
          <a:stretch>
            <a:fillRect/>
          </a:stretch>
        </p:blipFill>
        <p:spPr bwMode="auto">
          <a:xfrm>
            <a:off x="2071670" y="1000108"/>
            <a:ext cx="800100" cy="809626"/>
          </a:xfrm>
          <a:prstGeom prst="rect">
            <a:avLst/>
          </a:prstGeom>
          <a:noFill/>
        </p:spPr>
      </p:pic>
      <p:pic>
        <p:nvPicPr>
          <p:cNvPr id="8" name="Picture 4" descr="http://img8.dreamies.de/img/112/b/lzt08typksk.gif">
            <a:hlinkClick r:id="rId3"/>
          </p:cNvPr>
          <p:cNvPicPr>
            <a:picLocks noChangeAspect="1" noChangeArrowheads="1" noCrop="1"/>
          </p:cNvPicPr>
          <p:nvPr/>
        </p:nvPicPr>
        <p:blipFill>
          <a:blip r:embed="rId4"/>
          <a:srcRect/>
          <a:stretch>
            <a:fillRect/>
          </a:stretch>
        </p:blipFill>
        <p:spPr bwMode="auto">
          <a:xfrm>
            <a:off x="5929322" y="285728"/>
            <a:ext cx="800100" cy="809626"/>
          </a:xfrm>
          <a:prstGeom prst="rect">
            <a:avLst/>
          </a:prstGeom>
          <a:noFill/>
        </p:spPr>
      </p:pic>
    </p:spTree>
  </p:cSld>
  <p:clrMapOvr>
    <a:masterClrMapping/>
  </p:clrMapOvr>
  <p:transition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2628" r="1325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733148"/>
          </a:xfrm>
          <a:solidFill>
            <a:schemeClr val="accent3">
              <a:lumMod val="20000"/>
              <a:lumOff val="80000"/>
            </a:schemeClr>
          </a:solidFill>
          <a:ln>
            <a:solidFill>
              <a:srgbClr val="00B0F0"/>
            </a:solidFill>
          </a:ln>
          <a:scene3d>
            <a:camera prst="orthographicFront"/>
            <a:lightRig rig="threePt" dir="t"/>
          </a:scene3d>
          <a:sp3d>
            <a:bevelT w="101600" prst="riblet"/>
          </a:sp3d>
        </p:spPr>
        <p:txBody>
          <a:bodyPr>
            <a:normAutofit fontScale="85000" lnSpcReduction="20000"/>
          </a:bodyPr>
          <a:lstStyle/>
          <a:p>
            <a:endParaRPr lang="tr-TR" sz="4400" b="1" dirty="0" smtClean="0">
              <a:latin typeface="Comic Sans MS" pitchFamily="66" charset="0"/>
            </a:endParaRPr>
          </a:p>
          <a:p>
            <a:r>
              <a:rPr lang="tr-TR" sz="4400" b="1" dirty="0" smtClean="0">
                <a:latin typeface="Comic Sans MS" pitchFamily="66" charset="0"/>
              </a:rPr>
              <a:t>Öğrencilerin kendi </a:t>
            </a:r>
            <a:r>
              <a:rPr lang="tr-TR" sz="4400" b="1" dirty="0">
                <a:latin typeface="Comic Sans MS" pitchFamily="66" charset="0"/>
              </a:rPr>
              <a:t>kendilerini </a:t>
            </a:r>
            <a:r>
              <a:rPr lang="tr-TR" sz="4400" b="1" dirty="0" smtClean="0">
                <a:latin typeface="Comic Sans MS" pitchFamily="66" charset="0"/>
              </a:rPr>
              <a:t>geliştirmeleri </a:t>
            </a:r>
            <a:r>
              <a:rPr lang="tr-TR" sz="4400" b="1" dirty="0">
                <a:latin typeface="Comic Sans MS" pitchFamily="66" charset="0"/>
              </a:rPr>
              <a:t>yönünde </a:t>
            </a:r>
            <a:r>
              <a:rPr lang="tr-TR" sz="4400" b="1" dirty="0" smtClean="0">
                <a:latin typeface="Comic Sans MS" pitchFamily="66" charset="0"/>
              </a:rPr>
              <a:t>fırsatlar </a:t>
            </a:r>
            <a:r>
              <a:rPr lang="tr-TR" sz="4400" b="1" dirty="0">
                <a:latin typeface="Comic Sans MS" pitchFamily="66" charset="0"/>
              </a:rPr>
              <a:t>vermek</a:t>
            </a:r>
            <a:r>
              <a:rPr lang="tr-TR" sz="4400" b="1" dirty="0" smtClean="0">
                <a:latin typeface="Comic Sans MS" pitchFamily="66" charset="0"/>
              </a:rPr>
              <a:t>.</a:t>
            </a:r>
            <a:endParaRPr lang="tr-TR" sz="1000" b="1" dirty="0" smtClean="0">
              <a:latin typeface="Comic Sans MS" pitchFamily="66" charset="0"/>
            </a:endParaRPr>
          </a:p>
          <a:p>
            <a:pPr>
              <a:buNone/>
            </a:pPr>
            <a:r>
              <a:rPr lang="tr-TR" sz="4400" b="1" dirty="0" smtClean="0">
                <a:latin typeface="Comic Sans MS" pitchFamily="66" charset="0"/>
              </a:rPr>
              <a:t> </a:t>
            </a:r>
            <a:endParaRPr lang="tr-TR" sz="4400" b="1" dirty="0">
              <a:latin typeface="Comic Sans MS" pitchFamily="66" charset="0"/>
            </a:endParaRPr>
          </a:p>
          <a:p>
            <a:r>
              <a:rPr lang="tr-TR" sz="4400" b="1" dirty="0" smtClean="0">
                <a:latin typeface="Comic Sans MS" pitchFamily="66" charset="0"/>
              </a:rPr>
              <a:t>Bilgisayar </a:t>
            </a:r>
            <a:r>
              <a:rPr lang="tr-TR" sz="4400" b="1" dirty="0">
                <a:latin typeface="Comic Sans MS" pitchFamily="66" charset="0"/>
              </a:rPr>
              <a:t>ve elektronik aletlerin </a:t>
            </a:r>
            <a:r>
              <a:rPr lang="tr-TR" sz="4400" b="1" dirty="0" smtClean="0">
                <a:latin typeface="Comic Sans MS" pitchFamily="66" charset="0"/>
              </a:rPr>
              <a:t>bağımlılığından çocukları </a:t>
            </a:r>
            <a:r>
              <a:rPr lang="tr-TR" sz="4400" b="1" dirty="0">
                <a:latin typeface="Comic Sans MS" pitchFamily="66" charset="0"/>
              </a:rPr>
              <a:t>bir nebzede olsa kurtararak sanata yönelmelerini </a:t>
            </a:r>
            <a:r>
              <a:rPr lang="tr-TR" sz="4400" b="1" dirty="0" smtClean="0">
                <a:latin typeface="Comic Sans MS" pitchFamily="66" charset="0"/>
              </a:rPr>
              <a:t>sağlamak.</a:t>
            </a:r>
          </a:p>
          <a:p>
            <a:endParaRPr lang="tr-TR" sz="4400" b="1" dirty="0" smtClean="0">
              <a:latin typeface="Comic Sans MS" pitchFamily="66" charset="0"/>
            </a:endParaRPr>
          </a:p>
          <a:p>
            <a:endParaRPr lang="tr-TR" sz="4400" dirty="0" smtClean="0">
              <a:latin typeface="Chiller" pitchFamily="82" charset="0"/>
            </a:endParaRPr>
          </a:p>
          <a:p>
            <a:endParaRPr lang="tr-TR" dirty="0"/>
          </a:p>
        </p:txBody>
      </p:sp>
    </p:spTree>
    <p:extLst>
      <p:ext uri="{BB962C8B-B14F-4D97-AF65-F5344CB8AC3E}">
        <p14:creationId xmlns="" xmlns:p14="http://schemas.microsoft.com/office/powerpoint/2010/main" val="772529683"/>
      </p:ext>
    </p:extLst>
  </p:cSld>
  <p:clrMapOvr>
    <a:masterClrMapping/>
  </p:clrMapOvr>
  <p:transition spd="med" advTm="8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596" y="928670"/>
            <a:ext cx="7929618" cy="5161760"/>
          </a:xfrm>
          <a:solidFill>
            <a:schemeClr val="bg1"/>
          </a:solidFill>
          <a:scene3d>
            <a:camera prst="orthographicFront"/>
            <a:lightRig rig="threePt" dir="t"/>
          </a:scene3d>
          <a:sp3d>
            <a:bevelT w="114300" prst="hardEdge"/>
          </a:sp3d>
        </p:spPr>
        <p:txBody>
          <a:bodyPr>
            <a:normAutofit fontScale="77500" lnSpcReduction="20000"/>
          </a:bodyPr>
          <a:lstStyle/>
          <a:p>
            <a:pPr marL="109728" indent="0">
              <a:buNone/>
            </a:pPr>
            <a:r>
              <a:rPr lang="tr-TR" dirty="0" smtClean="0"/>
              <a:t>    </a:t>
            </a:r>
          </a:p>
          <a:p>
            <a:pPr marL="109728" indent="0">
              <a:buNone/>
            </a:pPr>
            <a:r>
              <a:rPr lang="tr-TR" dirty="0" smtClean="0"/>
              <a:t>	</a:t>
            </a:r>
            <a:r>
              <a:rPr lang="tr-TR" sz="4400" b="1" dirty="0" smtClean="0">
                <a:latin typeface="Comic Sans MS" pitchFamily="66" charset="0"/>
              </a:rPr>
              <a:t> Bu projemizde, sanat ve atık maddeleri bir araya getirerek neler üretebileceğimizi görmek istedik. 	Bunları yaparken de projede iyice unutulmaya yüz tutmuş geleneksel sanatlarımızdan çini sanatını birazda günümüz estetik anlayışına uyarlayarak öğrencilerimize  ve dolayısıyla çevremize hatırlatmayı öngördük.</a:t>
            </a:r>
            <a:endParaRPr lang="tr-TR" sz="4400" b="1" dirty="0">
              <a:latin typeface="Comic Sans MS" pitchFamily="66" charset="0"/>
            </a:endParaRPr>
          </a:p>
        </p:txBody>
      </p:sp>
      <p:pic>
        <p:nvPicPr>
          <p:cNvPr id="4" name="Picture 2" descr="https://t1.ftcdn.net/jpg/00/66/94/32/240_F_66943291_cFLzFpUTnXWSqEEcCrNuOczsFxBLUgNx.jpg">
            <a:hlinkClick r:id="rId2"/>
          </p:cNvPr>
          <p:cNvPicPr>
            <a:picLocks noChangeAspect="1" noChangeArrowheads="1"/>
          </p:cNvPicPr>
          <p:nvPr/>
        </p:nvPicPr>
        <p:blipFill>
          <a:blip r:embed="rId3"/>
          <a:srcRect/>
          <a:stretch>
            <a:fillRect/>
          </a:stretch>
        </p:blipFill>
        <p:spPr bwMode="auto">
          <a:xfrm>
            <a:off x="8072462" y="928670"/>
            <a:ext cx="1071538" cy="2500330"/>
          </a:xfrm>
          <a:prstGeom prst="rect">
            <a:avLst/>
          </a:prstGeom>
          <a:noFill/>
          <a:scene3d>
            <a:camera prst="orthographicFront"/>
            <a:lightRig rig="threePt" dir="t"/>
          </a:scene3d>
          <a:sp3d>
            <a:bevelT prst="relaxedInset"/>
          </a:sp3d>
        </p:spPr>
      </p:pic>
      <p:pic>
        <p:nvPicPr>
          <p:cNvPr id="5" name="Picture 2" descr="https://t1.ftcdn.net/jpg/00/66/94/32/240_F_66943291_cFLzFpUTnXWSqEEcCrNuOczsFxBLUgNx.jpg">
            <a:hlinkClick r:id="rId2"/>
          </p:cNvPr>
          <p:cNvPicPr>
            <a:picLocks noChangeAspect="1" noChangeArrowheads="1"/>
          </p:cNvPicPr>
          <p:nvPr/>
        </p:nvPicPr>
        <p:blipFill>
          <a:blip r:embed="rId3"/>
          <a:srcRect/>
          <a:stretch>
            <a:fillRect/>
          </a:stretch>
        </p:blipFill>
        <p:spPr bwMode="auto">
          <a:xfrm>
            <a:off x="8072462" y="3429000"/>
            <a:ext cx="1071538" cy="2643206"/>
          </a:xfrm>
          <a:prstGeom prst="rect">
            <a:avLst/>
          </a:prstGeom>
          <a:noFill/>
          <a:scene3d>
            <a:camera prst="orthographicFront"/>
            <a:lightRig rig="threePt" dir="t"/>
          </a:scene3d>
          <a:sp3d>
            <a:bevelT w="152400" h="50800" prst="softRound"/>
          </a:sp3d>
        </p:spPr>
      </p:pic>
      <p:pic>
        <p:nvPicPr>
          <p:cNvPr id="16386" name="Picture 2" descr="https://lh3.googleusercontent.com/proxy/hqwX7J1yuepM6IQIH8eZ2Cyl5iuMS0YFcB5jCxF42da6QPhCzNb-rlY7ZNEiidKsMkwExZQvoCzc2z03x34rwRkEejOHQIdAUBJhDnFvNURG5xz_vtJIbXePZ2tn4jg=w426-h237-p">
            <a:hlinkClick r:id="rId4"/>
          </p:cNvPr>
          <p:cNvPicPr>
            <a:picLocks noChangeAspect="1" noChangeArrowheads="1" noCrop="1"/>
          </p:cNvPicPr>
          <p:nvPr/>
        </p:nvPicPr>
        <p:blipFill>
          <a:blip r:embed="rId5"/>
          <a:srcRect/>
          <a:stretch>
            <a:fillRect/>
          </a:stretch>
        </p:blipFill>
        <p:spPr bwMode="auto">
          <a:xfrm>
            <a:off x="6929454" y="3000372"/>
            <a:ext cx="4057650" cy="2257426"/>
          </a:xfrm>
          <a:prstGeom prst="rect">
            <a:avLst/>
          </a:prstGeom>
          <a:noFill/>
        </p:spPr>
      </p:pic>
      <p:pic>
        <p:nvPicPr>
          <p:cNvPr id="6" name="Picture 2" descr="https://lh3.googleusercontent.com/proxy/hqwX7J1yuepM6IQIH8eZ2Cyl5iuMS0YFcB5jCxF42da6QPhCzNb-rlY7ZNEiidKsMkwExZQvoCzc2z03x34rwRkEejOHQIdAUBJhDnFvNURG5xz_vtJIbXePZ2tn4jg=w426-h237-p">
            <a:hlinkClick r:id="rId4"/>
          </p:cNvPr>
          <p:cNvPicPr>
            <a:picLocks noChangeAspect="1" noChangeArrowheads="1" noCrop="1"/>
          </p:cNvPicPr>
          <p:nvPr/>
        </p:nvPicPr>
        <p:blipFill>
          <a:blip r:embed="rId5"/>
          <a:srcRect/>
          <a:stretch>
            <a:fillRect/>
          </a:stretch>
        </p:blipFill>
        <p:spPr bwMode="auto">
          <a:xfrm>
            <a:off x="7500958" y="285728"/>
            <a:ext cx="4057650" cy="2257426"/>
          </a:xfrm>
          <a:prstGeom prst="rect">
            <a:avLst/>
          </a:prstGeom>
          <a:noFill/>
        </p:spPr>
      </p:pic>
    </p:spTree>
    <p:extLst>
      <p:ext uri="{BB962C8B-B14F-4D97-AF65-F5344CB8AC3E}">
        <p14:creationId xmlns="" xmlns:p14="http://schemas.microsoft.com/office/powerpoint/2010/main" val="1274965223"/>
      </p:ext>
    </p:extLst>
  </p:cSld>
  <p:clrMapOvr>
    <a:masterClrMapping/>
  </p:clrMapOvr>
  <p:transition spd="med" advTm="11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5922" r="1599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slow" advTm="7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4275" t="12695" r="15446" b="6250"/>
          <a:stretch>
            <a:fillRect/>
          </a:stretch>
        </p:blipFill>
        <p:spPr bwMode="auto">
          <a:xfrm>
            <a:off x="285720" y="571480"/>
            <a:ext cx="8643998" cy="5929330"/>
          </a:xfrm>
          <a:prstGeom prst="rect">
            <a:avLst/>
          </a:prstGeom>
          <a:noFill/>
          <a:ln w="9525">
            <a:noFill/>
            <a:miter lim="800000"/>
            <a:headEnd/>
            <a:tailEnd/>
          </a:ln>
          <a:effectLst/>
        </p:spPr>
      </p:pic>
    </p:spTree>
  </p:cSld>
  <p:clrMapOvr>
    <a:masterClrMapping/>
  </p:clrMapOvr>
  <p:transition spd="slow" advTm="7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4824" t="11719" r="14897" b="2343"/>
          <a:stretch>
            <a:fillRect/>
          </a:stretch>
        </p:blipFill>
        <p:spPr bwMode="auto">
          <a:xfrm>
            <a:off x="0" y="571456"/>
            <a:ext cx="9144064" cy="6286544"/>
          </a:xfrm>
          <a:prstGeom prst="rect">
            <a:avLst/>
          </a:prstGeom>
          <a:noFill/>
          <a:ln w="9525">
            <a:noFill/>
            <a:miter lim="800000"/>
            <a:headEnd/>
            <a:tailEnd/>
          </a:ln>
          <a:effectLst/>
        </p:spPr>
      </p:pic>
    </p:spTree>
  </p:cSld>
  <p:clrMapOvr>
    <a:masterClrMapping/>
  </p:clrMapOvr>
  <p:transition spd="slow" advTm="1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1538" y="2143116"/>
            <a:ext cx="4320480" cy="42484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8 Bulut Belirtme Çizgisi"/>
          <p:cNvSpPr/>
          <p:nvPr/>
        </p:nvSpPr>
        <p:spPr>
          <a:xfrm rot="555904">
            <a:off x="2560429" y="419138"/>
            <a:ext cx="4000528" cy="1643074"/>
          </a:xfrm>
          <a:prstGeom prst="cloudCallout">
            <a:avLst>
              <a:gd name="adj1" fmla="val -71891"/>
              <a:gd name="adj2" fmla="val 13034"/>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rot="915301">
            <a:off x="5578461" y="3413362"/>
            <a:ext cx="3203108" cy="477054"/>
          </a:xfrm>
          <a:prstGeom prst="rect">
            <a:avLst/>
          </a:prstGeom>
        </p:spPr>
        <p:txBody>
          <a:bodyPr wrap="square">
            <a:spAutoFit/>
          </a:bodyPr>
          <a:lstStyle/>
          <a:p>
            <a:r>
              <a:rPr lang="tr-TR" sz="2500" dirty="0" smtClean="0"/>
              <a:t>Sabır+Zaman=Başarı</a:t>
            </a:r>
            <a:endParaRPr lang="tr-TR" sz="2500" dirty="0"/>
          </a:p>
        </p:txBody>
      </p:sp>
      <p:sp>
        <p:nvSpPr>
          <p:cNvPr id="8" name="7 Metin kutusu"/>
          <p:cNvSpPr txBox="1"/>
          <p:nvPr/>
        </p:nvSpPr>
        <p:spPr>
          <a:xfrm rot="442036">
            <a:off x="2813037" y="864732"/>
            <a:ext cx="3501280" cy="646331"/>
          </a:xfrm>
          <a:prstGeom prst="rect">
            <a:avLst/>
          </a:prstGeom>
          <a:noFill/>
          <a:ln>
            <a:solidFill>
              <a:schemeClr val="accent1">
                <a:lumMod val="20000"/>
                <a:lumOff val="80000"/>
              </a:schemeClr>
            </a:solidFill>
          </a:ln>
        </p:spPr>
        <p:txBody>
          <a:bodyPr wrap="none" rtlCol="0">
            <a:spAutoFit/>
          </a:bodyPr>
          <a:lstStyle/>
          <a:p>
            <a:r>
              <a:rPr lang="tr-TR" b="1" dirty="0" smtClean="0"/>
              <a:t>Hep ders  hep ders değil ya, </a:t>
            </a:r>
          </a:p>
          <a:p>
            <a:r>
              <a:rPr lang="tr-TR" b="1" dirty="0" smtClean="0"/>
              <a:t>arada mola vermek lazım.</a:t>
            </a:r>
            <a:endParaRPr lang="tr-TR" b="1" dirty="0"/>
          </a:p>
        </p:txBody>
      </p:sp>
      <p:pic>
        <p:nvPicPr>
          <p:cNvPr id="11" name="Picture 4" descr="[Resim: 62.gif]"/>
          <p:cNvPicPr>
            <a:picLocks noChangeAspect="1" noChangeArrowheads="1" noCrop="1"/>
          </p:cNvPicPr>
          <p:nvPr/>
        </p:nvPicPr>
        <p:blipFill>
          <a:blip r:embed="rId3"/>
          <a:srcRect/>
          <a:stretch>
            <a:fillRect/>
          </a:stretch>
        </p:blipFill>
        <p:spPr bwMode="auto">
          <a:xfrm>
            <a:off x="0" y="500042"/>
            <a:ext cx="2071670" cy="1857388"/>
          </a:xfrm>
          <a:prstGeom prst="ellipse">
            <a:avLst/>
          </a:prstGeom>
          <a:ln>
            <a:noFill/>
          </a:ln>
          <a:effectLst>
            <a:softEdge rad="112500"/>
          </a:effectLst>
        </p:spPr>
      </p:pic>
      <p:sp>
        <p:nvSpPr>
          <p:cNvPr id="13" name="12 Dikdörtgen"/>
          <p:cNvSpPr/>
          <p:nvPr/>
        </p:nvSpPr>
        <p:spPr>
          <a:xfrm>
            <a:off x="214282" y="5929330"/>
            <a:ext cx="8603637" cy="646331"/>
          </a:xfrm>
          <a:prstGeom prst="rect">
            <a:avLst/>
          </a:prstGeom>
          <a:solidFill>
            <a:schemeClr val="accent3">
              <a:lumMod val="20000"/>
              <a:lumOff val="80000"/>
            </a:schemeClr>
          </a:solidFill>
          <a:scene3d>
            <a:camera prst="orthographicFront"/>
            <a:lightRig rig="flat" dir="t">
              <a:rot lat="0" lon="0" rev="18900000"/>
            </a:lightRig>
          </a:scene3d>
          <a:sp3d>
            <a:bevelT w="152400" h="50800" prst="softRound"/>
          </a:sp3d>
        </p:spPr>
        <p:txBody>
          <a:bodyPr wrap="non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tr-TR" sz="3600" b="1" cap="none" spc="0" dirty="0" smtClean="0">
                <a:ln/>
                <a:solidFill>
                  <a:srgbClr val="FF0000"/>
                </a:solidFill>
                <a:effectLst/>
              </a:rPr>
              <a:t>Sınav  stresinden </a:t>
            </a:r>
            <a:r>
              <a:rPr lang="tr-TR" sz="3600" b="1" cap="none" spc="0" dirty="0" err="1" smtClean="0">
                <a:ln/>
                <a:solidFill>
                  <a:srgbClr val="FF0000"/>
                </a:solidFill>
                <a:effectLst/>
              </a:rPr>
              <a:t>çoook</a:t>
            </a:r>
            <a:r>
              <a:rPr lang="tr-TR" sz="3600" b="1" cap="none" spc="0" dirty="0" smtClean="0">
                <a:ln/>
                <a:solidFill>
                  <a:srgbClr val="FF0000"/>
                </a:solidFill>
                <a:effectLst/>
              </a:rPr>
              <a:t> uzaktayız…</a:t>
            </a:r>
            <a:endParaRPr lang="tr-TR" sz="3600" b="1" cap="none" spc="0" dirty="0">
              <a:ln/>
              <a:solidFill>
                <a:srgbClr val="FF0000"/>
              </a:solidFill>
              <a:effectLst/>
            </a:endParaRPr>
          </a:p>
        </p:txBody>
      </p:sp>
    </p:spTree>
    <p:extLst>
      <p:ext uri="{BB962C8B-B14F-4D97-AF65-F5344CB8AC3E}">
        <p14:creationId xmlns:p14="http://schemas.microsoft.com/office/powerpoint/2010/main" xmlns="" val="2331847911"/>
      </p:ext>
    </p:extLst>
  </p:cSld>
  <p:clrMapOvr>
    <a:masterClrMapping/>
  </p:clrMapOvr>
  <p:transition spd="slow" advTm="6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entsel">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Kentsel">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sel">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1042</TotalTime>
  <Words>439</Words>
  <Application>Microsoft Office PowerPoint</Application>
  <PresentationFormat>Ekran Gösterisi (4:3)</PresentationFormat>
  <Paragraphs>100</Paragraphs>
  <Slides>20</Slides>
  <Notes>1</Notes>
  <HiddenSlides>0</HiddenSlides>
  <MMClips>1</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Kentsel</vt:lpstr>
      <vt:lpstr>YENİCEKÖY İlk/ORTAOKULU</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Sanat sürekli insan hayatındadır.                Bu sebeple  ‘’Bu proje sürdürülebilir mi?’’ Sorusu üzerinde fazla durmaya gerek yoktur. </vt:lpstr>
      <vt:lpstr> Öğrencilerimiz atık maddelerden yararlanarak çalışmalarını yapmış, kültürümüzde yer alan ‘’Çini Sanatı’’ hakkında bilgi sahibi olmuşlardır.Ayrıca yapılan bu sanatsal faaliyet ile öğrencilerin yaşamında farklılık oluşturulmuş,   akademik olarak performansları arttırılmaya çalışılmıştır. Böylece TEOG  sonuçlarında da  olumlu sonuçlar elde edilmiştir.</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YENİCEKÖY ORTAOKULU</dc:title>
  <dc:creator>LENOVO</dc:creator>
  <cp:lastModifiedBy>USER</cp:lastModifiedBy>
  <cp:revision>227</cp:revision>
  <dcterms:created xsi:type="dcterms:W3CDTF">2016-06-26T21:53:18Z</dcterms:created>
  <dcterms:modified xsi:type="dcterms:W3CDTF">2016-08-31T21:47:14Z</dcterms:modified>
</cp:coreProperties>
</file>